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2" r:id="rId6"/>
    <p:sldId id="264" r:id="rId7"/>
    <p:sldId id="265" r:id="rId8"/>
    <p:sldId id="267" r:id="rId9"/>
    <p:sldId id="268" r:id="rId10"/>
    <p:sldId id="270" r:id="rId11"/>
    <p:sldId id="271" r:id="rId12"/>
    <p:sldId id="272" r:id="rId13"/>
    <p:sldId id="273" r:id="rId14"/>
    <p:sldId id="275" r:id="rId1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34915-BA80-4C21-807E-FBE2792F7BDB}" type="datetimeFigureOut">
              <a:rPr lang="sl-SI" smtClean="0"/>
              <a:pPr/>
              <a:t>4.5.2015</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02A94-CAE9-4DDB-8126-8C2E5AD70073}" type="slidenum">
              <a:rPr lang="sl-SI" smtClean="0"/>
              <a:pPr/>
              <a:t>‹#›</a:t>
            </a:fld>
            <a:endParaRPr lang="sl-SI"/>
          </a:p>
        </p:txBody>
      </p:sp>
    </p:spTree>
    <p:extLst>
      <p:ext uri="{BB962C8B-B14F-4D97-AF65-F5344CB8AC3E}">
        <p14:creationId xmlns:p14="http://schemas.microsoft.com/office/powerpoint/2010/main" val="279580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1</a:t>
            </a:fld>
            <a:endParaRPr lang="sl-SI"/>
          </a:p>
        </p:txBody>
      </p:sp>
    </p:spTree>
    <p:extLst>
      <p:ext uri="{BB962C8B-B14F-4D97-AF65-F5344CB8AC3E}">
        <p14:creationId xmlns:p14="http://schemas.microsoft.com/office/powerpoint/2010/main" val="107863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5</a:t>
            </a:fld>
            <a:endParaRPr lang="sl-SI"/>
          </a:p>
        </p:txBody>
      </p:sp>
    </p:spTree>
    <p:extLst>
      <p:ext uri="{BB962C8B-B14F-4D97-AF65-F5344CB8AC3E}">
        <p14:creationId xmlns:p14="http://schemas.microsoft.com/office/powerpoint/2010/main" val="34061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6</a:t>
            </a:fld>
            <a:endParaRPr lang="sl-SI"/>
          </a:p>
        </p:txBody>
      </p:sp>
    </p:spTree>
    <p:extLst>
      <p:ext uri="{BB962C8B-B14F-4D97-AF65-F5344CB8AC3E}">
        <p14:creationId xmlns:p14="http://schemas.microsoft.com/office/powerpoint/2010/main" val="55157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7</a:t>
            </a:fld>
            <a:endParaRPr lang="sl-SI"/>
          </a:p>
        </p:txBody>
      </p:sp>
    </p:spTree>
    <p:extLst>
      <p:ext uri="{BB962C8B-B14F-4D97-AF65-F5344CB8AC3E}">
        <p14:creationId xmlns:p14="http://schemas.microsoft.com/office/powerpoint/2010/main" val="414016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8</a:t>
            </a:fld>
            <a:endParaRPr lang="sl-SI"/>
          </a:p>
        </p:txBody>
      </p:sp>
    </p:spTree>
    <p:extLst>
      <p:ext uri="{BB962C8B-B14F-4D97-AF65-F5344CB8AC3E}">
        <p14:creationId xmlns:p14="http://schemas.microsoft.com/office/powerpoint/2010/main" val="222011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9</a:t>
            </a:fld>
            <a:endParaRPr lang="sl-SI"/>
          </a:p>
        </p:txBody>
      </p:sp>
    </p:spTree>
    <p:extLst>
      <p:ext uri="{BB962C8B-B14F-4D97-AF65-F5344CB8AC3E}">
        <p14:creationId xmlns:p14="http://schemas.microsoft.com/office/powerpoint/2010/main" val="272693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10</a:t>
            </a:fld>
            <a:endParaRPr lang="sl-SI"/>
          </a:p>
        </p:txBody>
      </p:sp>
    </p:spTree>
    <p:extLst>
      <p:ext uri="{BB962C8B-B14F-4D97-AF65-F5344CB8AC3E}">
        <p14:creationId xmlns:p14="http://schemas.microsoft.com/office/powerpoint/2010/main" val="224437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13</a:t>
            </a:fld>
            <a:endParaRPr lang="sl-SI"/>
          </a:p>
        </p:txBody>
      </p:sp>
    </p:spTree>
    <p:extLst>
      <p:ext uri="{BB962C8B-B14F-4D97-AF65-F5344CB8AC3E}">
        <p14:creationId xmlns:p14="http://schemas.microsoft.com/office/powerpoint/2010/main" val="220395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6B502A94-CAE9-4DDB-8126-8C2E5AD70073}" type="slidenum">
              <a:rPr lang="sl-SI" smtClean="0"/>
              <a:pPr/>
              <a:t>14</a:t>
            </a:fld>
            <a:endParaRPr lang="sl-SI"/>
          </a:p>
        </p:txBody>
      </p:sp>
    </p:spTree>
    <p:extLst>
      <p:ext uri="{BB962C8B-B14F-4D97-AF65-F5344CB8AC3E}">
        <p14:creationId xmlns:p14="http://schemas.microsoft.com/office/powerpoint/2010/main" val="88981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6545782C-9FAE-491A-B376-03CBBA5FC960}" type="datetimeFigureOut">
              <a:rPr lang="sl-SI" smtClean="0"/>
              <a:pPr/>
              <a:t>4.5.2015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545782C-9FAE-491A-B376-03CBBA5FC960}" type="datetimeFigureOut">
              <a:rPr lang="sl-SI" smtClean="0"/>
              <a:pPr/>
              <a:t>4.5.2015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545782C-9FAE-491A-B376-03CBBA5FC960}" type="datetimeFigureOut">
              <a:rPr lang="sl-SI" smtClean="0"/>
              <a:pPr/>
              <a:t>4.5.2015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545782C-9FAE-491A-B376-03CBBA5FC960}" type="datetimeFigureOut">
              <a:rPr lang="sl-SI" smtClean="0"/>
              <a:pPr/>
              <a:t>4.5.2015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6545782C-9FAE-491A-B376-03CBBA5FC960}" type="datetimeFigureOut">
              <a:rPr lang="sl-SI" smtClean="0"/>
              <a:pPr/>
              <a:t>4.5.2015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6545782C-9FAE-491A-B376-03CBBA5FC960}" type="datetimeFigureOut">
              <a:rPr lang="sl-SI" smtClean="0"/>
              <a:pPr/>
              <a:t>4.5.2015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6545782C-9FAE-491A-B376-03CBBA5FC960}" type="datetimeFigureOut">
              <a:rPr lang="sl-SI" smtClean="0"/>
              <a:pPr/>
              <a:t>4.5.2015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6545782C-9FAE-491A-B376-03CBBA5FC960}" type="datetimeFigureOut">
              <a:rPr lang="sl-SI" smtClean="0"/>
              <a:pPr/>
              <a:t>4.5.2015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6545782C-9FAE-491A-B376-03CBBA5FC960}" type="datetimeFigureOut">
              <a:rPr lang="sl-SI" smtClean="0"/>
              <a:pPr/>
              <a:t>4.5.2015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545782C-9FAE-491A-B376-03CBBA5FC960}" type="datetimeFigureOut">
              <a:rPr lang="sl-SI" smtClean="0"/>
              <a:pPr/>
              <a:t>4.5.2015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545782C-9FAE-491A-B376-03CBBA5FC960}" type="datetimeFigureOut">
              <a:rPr lang="sl-SI" smtClean="0"/>
              <a:pPr/>
              <a:t>4.5.2015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B09D61-1753-4DA9-8056-3F7B7F049041}"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5782C-9FAE-491A-B376-03CBBA5FC960}" type="datetimeFigureOut">
              <a:rPr lang="sl-SI" smtClean="0"/>
              <a:pPr/>
              <a:t>4.5.2015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09D61-1753-4DA9-8056-3F7B7F04904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K4UdpkL7E4M&amp;feature=relate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evene.fr/citations/mot.php?mot=vie" TargetMode="External"/><Relationship Id="rId13" Type="http://schemas.openxmlformats.org/officeDocument/2006/relationships/hyperlink" Target="http://www.evene.fr/citations/mot.php?mot=meme" TargetMode="External"/><Relationship Id="rId18" Type="http://schemas.openxmlformats.org/officeDocument/2006/relationships/hyperlink" Target="http://www.evene.fr/citations/mot.php?mot=univers" TargetMode="External"/><Relationship Id="rId26" Type="http://schemas.openxmlformats.org/officeDocument/2006/relationships/hyperlink" Target="http://www.evene.fr/citations/mot.php?mot=inquiet" TargetMode="External"/><Relationship Id="rId3" Type="http://schemas.openxmlformats.org/officeDocument/2006/relationships/hyperlink" Target="http://www.evene.fr/citations/mot.php?mot=imagine" TargetMode="External"/><Relationship Id="rId21" Type="http://schemas.openxmlformats.org/officeDocument/2006/relationships/hyperlink" Target="http://www.evene.fr/citations/mot.php?mot=envers" TargetMode="External"/><Relationship Id="rId34" Type="http://schemas.openxmlformats.org/officeDocument/2006/relationships/hyperlink" Target="http://www.evene.fr/citations/mot.php?mot=taire" TargetMode="External"/><Relationship Id="rId7" Type="http://schemas.openxmlformats.org/officeDocument/2006/relationships/hyperlink" Target="http://www.evene.fr/citations/mot.php?mot=tient" TargetMode="External"/><Relationship Id="rId12" Type="http://schemas.openxmlformats.org/officeDocument/2006/relationships/hyperlink" Target="http://www.evene.fr/citations/mot.php?mot=americains" TargetMode="External"/><Relationship Id="rId17" Type="http://schemas.openxmlformats.org/officeDocument/2006/relationships/hyperlink" Target="http://www.evene.fr/citations/mot.php?mot=centre" TargetMode="External"/><Relationship Id="rId25" Type="http://schemas.openxmlformats.org/officeDocument/2006/relationships/hyperlink" Target="http://www.evene.fr/citations/mot.php?mot=homme" TargetMode="External"/><Relationship Id="rId33" Type="http://schemas.openxmlformats.org/officeDocument/2006/relationships/hyperlink" Target="http://www.evene.fr/citations/mot.php?mot=silence" TargetMode="External"/><Relationship Id="rId2" Type="http://schemas.openxmlformats.org/officeDocument/2006/relationships/notesSlide" Target="../notesSlides/notesSlide6.xml"/><Relationship Id="rId16" Type="http://schemas.openxmlformats.org/officeDocument/2006/relationships/hyperlink" Target="http://www.evene.fr/citations/mot.php?mot=considerer" TargetMode="External"/><Relationship Id="rId20" Type="http://schemas.openxmlformats.org/officeDocument/2006/relationships/hyperlink" Target="http://www.evene.fr/citations/mot.php?mot=arrogant" TargetMode="External"/><Relationship Id="rId29" Type="http://schemas.openxmlformats.org/officeDocument/2006/relationships/hyperlink" Target="http://www.evene.fr/citations/mot.php?mot=represente" TargetMode="External"/><Relationship Id="rId1" Type="http://schemas.openxmlformats.org/officeDocument/2006/relationships/slideLayout" Target="../slideLayouts/slideLayout2.xml"/><Relationship Id="rId6" Type="http://schemas.openxmlformats.org/officeDocument/2006/relationships/hyperlink" Target="http://www.evene.fr/citations/mot.php?mot=immortalite" TargetMode="External"/><Relationship Id="rId11" Type="http://schemas.openxmlformats.org/officeDocument/2006/relationships/hyperlink" Target="http://www.evene.fr/citations/mot.php?mot=difficile" TargetMode="External"/><Relationship Id="rId24" Type="http://schemas.openxmlformats.org/officeDocument/2006/relationships/hyperlink" Target="http://www.evene.fr/citations/mot.php?mot=meprisant" TargetMode="External"/><Relationship Id="rId32" Type="http://schemas.openxmlformats.org/officeDocument/2006/relationships/hyperlink" Target="http://www.evene.fr/citations/mot.php?mot=adroite" TargetMode="External"/><Relationship Id="rId5" Type="http://schemas.openxmlformats.org/officeDocument/2006/relationships/hyperlink" Target="http://www.evene.fr/citations/mot.php?mot=terrestre" TargetMode="External"/><Relationship Id="rId15" Type="http://schemas.openxmlformats.org/officeDocument/2006/relationships/hyperlink" Target="http://www.evene.fr/citations/mot.php?mot=volonte" TargetMode="External"/><Relationship Id="rId23" Type="http://schemas.openxmlformats.org/officeDocument/2006/relationships/hyperlink" Target="http://www.evene.fr/citations/mot.php?mot=agressif" TargetMode="External"/><Relationship Id="rId28" Type="http://schemas.openxmlformats.org/officeDocument/2006/relationships/hyperlink" Target="http://www.evene.fr/citations/mot.php?mot=parole" TargetMode="External"/><Relationship Id="rId10" Type="http://schemas.openxmlformats.org/officeDocument/2006/relationships/hyperlink" Target="http://www.evene.fr/citations/mot.php?mot=mort" TargetMode="External"/><Relationship Id="rId19" Type="http://schemas.openxmlformats.org/officeDocument/2006/relationships/hyperlink" Target="http://www.evene.fr/citations/mot.php?mot=personne" TargetMode="External"/><Relationship Id="rId31" Type="http://schemas.openxmlformats.org/officeDocument/2006/relationships/hyperlink" Target="http://www.evene.fr/citations/mot.php?mot=maniere" TargetMode="External"/><Relationship Id="rId4" Type="http://schemas.openxmlformats.org/officeDocument/2006/relationships/hyperlink" Target="http://www.evene.fr/citations/mot.php?mot=celeste" TargetMode="External"/><Relationship Id="rId9" Type="http://schemas.openxmlformats.org/officeDocument/2006/relationships/hyperlink" Target="http://www.evene.fr/citations/mot.php?mot=console" TargetMode="External"/><Relationship Id="rId14" Type="http://schemas.openxmlformats.org/officeDocument/2006/relationships/hyperlink" Target="http://www.evene.fr/citations/mot.php?mot=bonne" TargetMode="External"/><Relationship Id="rId22" Type="http://schemas.openxmlformats.org/officeDocument/2006/relationships/hyperlink" Target="http://www.evene.fr/citations/mot.php?mot=femmes" TargetMode="External"/><Relationship Id="rId27" Type="http://schemas.openxmlformats.org/officeDocument/2006/relationships/hyperlink" Target="http://www.evene.fr/citations/mot.php?mot=virilite" TargetMode="External"/><Relationship Id="rId30" Type="http://schemas.openxmlformats.org/officeDocument/2006/relationships/hyperlink" Target="http://www.evene.fr/citations/mot.php?mot=parfois" TargetMode="External"/><Relationship Id="rId3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0"/>
            <a:ext cx="9144000" cy="6858000"/>
          </a:xfrm>
          <a:ln/>
        </p:spPr>
        <p:style>
          <a:lnRef idx="1">
            <a:schemeClr val="accent4"/>
          </a:lnRef>
          <a:fillRef idx="2">
            <a:schemeClr val="accent4"/>
          </a:fillRef>
          <a:effectRef idx="1">
            <a:schemeClr val="accent4"/>
          </a:effectRef>
          <a:fontRef idx="minor">
            <a:schemeClr val="dk1"/>
          </a:fontRef>
        </p:style>
        <p:txBody>
          <a:bodyPr>
            <a:normAutofit/>
          </a:bodyPr>
          <a:lstStyle/>
          <a:p>
            <a:r>
              <a:rPr lang="sl-SI" b="1" dirty="0" smtClean="0"/>
              <a:t>			</a:t>
            </a:r>
            <a:r>
              <a:rPr lang="sl-SI" sz="1200" b="1" dirty="0" smtClean="0"/>
              <a:t>						</a:t>
            </a:r>
            <a:endParaRPr lang="sl-SI" sz="1200" dirty="0"/>
          </a:p>
        </p:txBody>
      </p:sp>
      <p:sp>
        <p:nvSpPr>
          <p:cNvPr id="3" name="Podnaslov 2"/>
          <p:cNvSpPr>
            <a:spLocks noGrp="1"/>
          </p:cNvSpPr>
          <p:nvPr>
            <p:ph type="subTitle" idx="1"/>
          </p:nvPr>
        </p:nvSpPr>
        <p:spPr>
          <a:xfrm>
            <a:off x="1371600" y="6381328"/>
            <a:ext cx="6400800" cy="216024"/>
          </a:xfrm>
        </p:spPr>
        <p:txBody>
          <a:bodyPr>
            <a:normAutofit fontScale="32500" lnSpcReduction="20000"/>
          </a:bodyPr>
          <a:lstStyle/>
          <a:p>
            <a:endParaRPr lang="sl-SI" dirty="0"/>
          </a:p>
        </p:txBody>
      </p:sp>
      <p:pic>
        <p:nvPicPr>
          <p:cNvPr id="13315" name="Picture 3"/>
          <p:cNvPicPr>
            <a:picLocks noChangeAspect="1" noChangeArrowheads="1"/>
          </p:cNvPicPr>
          <p:nvPr/>
        </p:nvPicPr>
        <p:blipFill>
          <a:blip r:embed="rId3" cstate="print"/>
          <a:srcRect/>
          <a:stretch>
            <a:fillRect/>
          </a:stretch>
        </p:blipFill>
        <p:spPr bwMode="auto">
          <a:xfrm>
            <a:off x="2771800" y="1844824"/>
            <a:ext cx="3448050" cy="3133725"/>
          </a:xfrm>
          <a:prstGeom prst="rect">
            <a:avLst/>
          </a:prstGeom>
          <a:noFill/>
          <a:ln w="9525">
            <a:noFill/>
            <a:miter lim="800000"/>
            <a:headEnd/>
            <a:tailEnd/>
          </a:ln>
        </p:spPr>
      </p:pic>
      <p:sp>
        <p:nvSpPr>
          <p:cNvPr id="8" name="Zaobljeni pravokotnik 7"/>
          <p:cNvSpPr/>
          <p:nvPr/>
        </p:nvSpPr>
        <p:spPr>
          <a:xfrm>
            <a:off x="1691680" y="908720"/>
            <a:ext cx="208823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CÉLÉBRITES</a:t>
            </a:r>
            <a:endParaRPr lang="sl-SI" dirty="0"/>
          </a:p>
        </p:txBody>
      </p:sp>
      <p:sp>
        <p:nvSpPr>
          <p:cNvPr id="9" name="Zaobljeni pravokotnik 8"/>
          <p:cNvSpPr/>
          <p:nvPr/>
        </p:nvSpPr>
        <p:spPr>
          <a:xfrm flipH="1">
            <a:off x="5508104" y="836712"/>
            <a:ext cx="28083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HISTOIRES - INSTITUTIONS</a:t>
            </a:r>
            <a:endParaRPr lang="sl-SI" dirty="0"/>
          </a:p>
        </p:txBody>
      </p:sp>
      <p:sp>
        <p:nvSpPr>
          <p:cNvPr id="11" name="Zaobljeni pravokotnik 10"/>
          <p:cNvSpPr/>
          <p:nvPr/>
        </p:nvSpPr>
        <p:spPr>
          <a:xfrm>
            <a:off x="6156176" y="2924944"/>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LANGUES </a:t>
            </a:r>
          </a:p>
          <a:p>
            <a:pPr algn="ctr"/>
            <a:r>
              <a:rPr lang="sl-SI" dirty="0" smtClean="0"/>
              <a:t>MÉDIA</a:t>
            </a:r>
          </a:p>
          <a:p>
            <a:pPr algn="ctr"/>
            <a:r>
              <a:rPr lang="sl-SI" dirty="0" smtClean="0"/>
              <a:t>CULTURES</a:t>
            </a:r>
            <a:endParaRPr lang="sl-SI" dirty="0"/>
          </a:p>
        </p:txBody>
      </p:sp>
      <p:sp>
        <p:nvSpPr>
          <p:cNvPr id="12" name="Zaobljeni pravokotnik 11"/>
          <p:cNvSpPr/>
          <p:nvPr/>
        </p:nvSpPr>
        <p:spPr>
          <a:xfrm>
            <a:off x="6012160" y="4941168"/>
            <a:ext cx="22322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INDUSTRIE</a:t>
            </a:r>
          </a:p>
          <a:p>
            <a:pPr algn="ctr"/>
            <a:r>
              <a:rPr lang="sl-SI" dirty="0" smtClean="0"/>
              <a:t>ÉDUCATION</a:t>
            </a:r>
          </a:p>
          <a:p>
            <a:pPr algn="ctr"/>
            <a:r>
              <a:rPr lang="sl-SI" dirty="0" smtClean="0"/>
              <a:t>TRAVAIL</a:t>
            </a:r>
            <a:endParaRPr lang="sl-SI" dirty="0"/>
          </a:p>
        </p:txBody>
      </p:sp>
      <p:sp>
        <p:nvSpPr>
          <p:cNvPr id="13" name="Zaobljeni pravokotnik 12"/>
          <p:cNvSpPr/>
          <p:nvPr/>
        </p:nvSpPr>
        <p:spPr>
          <a:xfrm>
            <a:off x="971600" y="3140968"/>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ALIMENTATION</a:t>
            </a:r>
          </a:p>
          <a:p>
            <a:pPr algn="ctr"/>
            <a:r>
              <a:rPr lang="sl-SI" dirty="0" smtClean="0"/>
              <a:t>GASTRONOMIE</a:t>
            </a:r>
            <a:endParaRPr lang="sl-SI" dirty="0"/>
          </a:p>
        </p:txBody>
      </p:sp>
      <p:sp>
        <p:nvSpPr>
          <p:cNvPr id="15" name="Zaobljeni pravokotnik 14"/>
          <p:cNvSpPr/>
          <p:nvPr/>
        </p:nvSpPr>
        <p:spPr>
          <a:xfrm>
            <a:off x="1259632" y="5229200"/>
            <a:ext cx="20882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VIE QUOTIDIENNE</a:t>
            </a:r>
            <a:endParaRPr lang="sl-S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190750" y="1844824"/>
            <a:ext cx="4762500" cy="3108176"/>
          </a:xfrm>
          <a:prstGeom prst="rect">
            <a:avLst/>
          </a:prstGeom>
          <a:noFill/>
          <a:ln w="9525">
            <a:noFill/>
            <a:miter lim="800000"/>
            <a:headEnd/>
            <a:tailEnd/>
          </a:ln>
        </p:spPr>
      </p:pic>
      <p:sp>
        <p:nvSpPr>
          <p:cNvPr id="3" name="Oblaček 3 (brez obrobe) 2"/>
          <p:cNvSpPr/>
          <p:nvPr/>
        </p:nvSpPr>
        <p:spPr>
          <a:xfrm>
            <a:off x="1835696" y="332656"/>
            <a:ext cx="6048672" cy="1152128"/>
          </a:xfrm>
          <a:prstGeom prst="callout3">
            <a:avLst>
              <a:gd name="adj1" fmla="val 18750"/>
              <a:gd name="adj2" fmla="val -8333"/>
              <a:gd name="adj3" fmla="val 18750"/>
              <a:gd name="adj4" fmla="val -16667"/>
              <a:gd name="adj5" fmla="val 100000"/>
              <a:gd name="adj6" fmla="val -16667"/>
              <a:gd name="adj7" fmla="val 181106"/>
              <a:gd name="adj8" fmla="val 541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400" dirty="0" smtClean="0">
                <a:solidFill>
                  <a:schemeClr val="accent6">
                    <a:lumMod val="75000"/>
                  </a:schemeClr>
                </a:solidFill>
              </a:rPr>
              <a:t>SOUPE À L’OIGNON</a:t>
            </a:r>
            <a:endParaRPr lang="sl-SI" sz="4400" dirty="0">
              <a:solidFill>
                <a:schemeClr val="accent6">
                  <a:lumMod val="75000"/>
                </a:schemeClr>
              </a:solidFill>
            </a:endParaRPr>
          </a:p>
        </p:txBody>
      </p:sp>
      <p:pic>
        <p:nvPicPr>
          <p:cNvPr id="21507" name="Picture 3"/>
          <p:cNvPicPr>
            <a:picLocks noChangeAspect="1" noChangeArrowheads="1"/>
          </p:cNvPicPr>
          <p:nvPr/>
        </p:nvPicPr>
        <p:blipFill>
          <a:blip r:embed="rId4" cstate="print"/>
          <a:srcRect/>
          <a:stretch>
            <a:fillRect/>
          </a:stretch>
        </p:blipFill>
        <p:spPr bwMode="auto">
          <a:xfrm>
            <a:off x="7020272" y="4941168"/>
            <a:ext cx="1476375" cy="1476375"/>
          </a:xfrm>
          <a:prstGeom prst="rect">
            <a:avLst/>
          </a:prstGeom>
          <a:noFill/>
          <a:ln w="9525">
            <a:noFill/>
            <a:miter lim="800000"/>
            <a:headEnd/>
            <a:tailEnd/>
          </a:ln>
        </p:spPr>
      </p:pic>
      <p:sp>
        <p:nvSpPr>
          <p:cNvPr id="6" name="Zaokrožen pravokotni oblaček 5"/>
          <p:cNvSpPr/>
          <p:nvPr/>
        </p:nvSpPr>
        <p:spPr>
          <a:xfrm>
            <a:off x="539552" y="5301208"/>
            <a:ext cx="4608512" cy="648072"/>
          </a:xfrm>
          <a:prstGeom prst="wedgeRoundRectCallout">
            <a:avLst>
              <a:gd name="adj1" fmla="val -504"/>
              <a:gd name="adj2" fmla="val 129485"/>
              <a:gd name="adj3" fmla="val 16667"/>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Mele-</a:t>
            </a:r>
            <a:r>
              <a:rPr lang="sl-SI"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toi</a:t>
            </a: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sl-SI"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a:t>
            </a: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l-SI"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oignons</a:t>
            </a: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r>
              <a:rPr lang="sl-SI"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est</a:t>
            </a: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pas </a:t>
            </a:r>
            <a:r>
              <a:rPr lang="sl-SI"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a:t>
            </a: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l-SI"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oignons</a:t>
            </a: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sl-S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luknjan trak 1"/>
          <p:cNvSpPr/>
          <p:nvPr/>
        </p:nvSpPr>
        <p:spPr>
          <a:xfrm>
            <a:off x="1043608" y="1052736"/>
            <a:ext cx="7416824" cy="324036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VIVE LES VACANCES </a:t>
            </a:r>
            <a:endPar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Diagram poteka: postopek 3"/>
          <p:cNvSpPr/>
          <p:nvPr/>
        </p:nvSpPr>
        <p:spPr>
          <a:xfrm>
            <a:off x="1187624" y="4725144"/>
            <a:ext cx="7056784" cy="16561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“BOUCHON SUR LES ROUTES,</a:t>
            </a:r>
          </a:p>
          <a:p>
            <a:pPr algn="ctr"/>
            <a:r>
              <a:rPr lang="sl-SI" dirty="0" smtClean="0"/>
              <a:t>JUILLETISTES – AOUTIENS,</a:t>
            </a:r>
          </a:p>
          <a:p>
            <a:pPr algn="ctr"/>
            <a:r>
              <a:rPr lang="sl-SI" dirty="0" smtClean="0"/>
              <a:t>LES PETITES VACANCES – LES GRANDES VACANCES, </a:t>
            </a:r>
          </a:p>
          <a:p>
            <a:pPr algn="ctr"/>
            <a:r>
              <a:rPr lang="sl-SI" dirty="0" smtClean="0"/>
              <a:t>CHASSÉ- CROISÉ</a:t>
            </a:r>
            <a:endParaRPr lang="sl-S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va puščica 2"/>
          <p:cNvSpPr/>
          <p:nvPr/>
        </p:nvSpPr>
        <p:spPr>
          <a:xfrm>
            <a:off x="4331972" y="764704"/>
            <a:ext cx="4704523" cy="4104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t>TRAIN À GRANDE VITESSE (TGV) </a:t>
            </a:r>
            <a:r>
              <a:rPr lang="sl-SI" sz="2400" dirty="0"/>
              <a:t>/</a:t>
            </a:r>
            <a:r>
              <a:rPr lang="sl-SI" sz="2400" dirty="0" smtClean="0"/>
              <a:t> (LGV)</a:t>
            </a:r>
            <a:br>
              <a:rPr lang="sl-SI" sz="2400" dirty="0" smtClean="0"/>
            </a:br>
            <a:r>
              <a:rPr lang="sl-SI" sz="2400" dirty="0"/>
              <a:t>LIGNE À </a:t>
            </a:r>
            <a:r>
              <a:rPr lang="sl-SI" sz="2400" dirty="0" smtClean="0"/>
              <a:t>GRANDE VITESSE</a:t>
            </a:r>
            <a:endParaRPr lang="sl-SI" sz="2400" dirty="0" smtClean="0"/>
          </a:p>
          <a:p>
            <a:pPr algn="ctr"/>
            <a:r>
              <a:rPr lang="sl-SI" sz="2400" dirty="0" smtClean="0"/>
              <a:t>LA TECHNOLOGIE FRANÇAISE</a:t>
            </a:r>
            <a:endParaRPr lang="sl-SI" sz="2400" dirty="0"/>
          </a:p>
        </p:txBody>
      </p:sp>
      <p:pic>
        <p:nvPicPr>
          <p:cNvPr id="22531" name="Picture 3"/>
          <p:cNvPicPr>
            <a:picLocks noChangeAspect="1" noChangeArrowheads="1"/>
          </p:cNvPicPr>
          <p:nvPr/>
        </p:nvPicPr>
        <p:blipFill>
          <a:blip r:embed="rId2" cstate="print"/>
          <a:srcRect/>
          <a:stretch>
            <a:fillRect/>
          </a:stretch>
        </p:blipFill>
        <p:spPr bwMode="auto">
          <a:xfrm>
            <a:off x="107504" y="1556792"/>
            <a:ext cx="4224469"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395536" y="404664"/>
            <a:ext cx="3168352" cy="3219731"/>
          </a:xfrm>
          <a:prstGeom prst="rect">
            <a:avLst/>
          </a:prstGeom>
          <a:noFill/>
          <a:ln w="9525">
            <a:noFill/>
            <a:miter lim="800000"/>
            <a:headEnd/>
            <a:tailEnd/>
          </a:ln>
        </p:spPr>
      </p:pic>
      <p:sp>
        <p:nvSpPr>
          <p:cNvPr id="3" name="Pergament 2 2"/>
          <p:cNvSpPr/>
          <p:nvPr/>
        </p:nvSpPr>
        <p:spPr>
          <a:xfrm>
            <a:off x="1403648" y="3284984"/>
            <a:ext cx="7272808" cy="32403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000" dirty="0" smtClean="0"/>
              <a:t>FESTIVAL DE CANNES </a:t>
            </a:r>
          </a:p>
          <a:p>
            <a:pPr algn="ctr"/>
            <a:r>
              <a:rPr lang="sl-SI" sz="4000" b="1" cap="small" dirty="0" smtClean="0">
                <a:solidFill>
                  <a:srgbClr val="FF0000"/>
                </a:solidFill>
              </a:rPr>
              <a:t>TAPIS ROUGE </a:t>
            </a:r>
            <a:endParaRPr lang="sl-SI" sz="4000" dirty="0" smtClean="0"/>
          </a:p>
          <a:p>
            <a:pPr algn="ctr"/>
            <a:r>
              <a:rPr lang="sl-SI" sz="4000" dirty="0" smtClean="0"/>
              <a:t> </a:t>
            </a:r>
            <a:r>
              <a:rPr lang="sl-SI" sz="4000" dirty="0" smtClean="0"/>
              <a:t>24 MARCHES DE LA GLOIRE</a:t>
            </a:r>
          </a:p>
          <a:p>
            <a:pPr algn="ctr"/>
            <a:r>
              <a:rPr lang="sl-SI" sz="4000" dirty="0" smtClean="0"/>
              <a:t>PALME D’OR - PRIX</a:t>
            </a:r>
            <a:endParaRPr lang="sl-SI" sz="4000" dirty="0"/>
          </a:p>
        </p:txBody>
      </p:sp>
      <p:pic>
        <p:nvPicPr>
          <p:cNvPr id="23556" name="Picture 4"/>
          <p:cNvPicPr>
            <a:picLocks noChangeAspect="1" noChangeArrowheads="1"/>
          </p:cNvPicPr>
          <p:nvPr/>
        </p:nvPicPr>
        <p:blipFill>
          <a:blip r:embed="rId4" cstate="print"/>
          <a:srcRect/>
          <a:stretch>
            <a:fillRect/>
          </a:stretch>
        </p:blipFill>
        <p:spPr bwMode="auto">
          <a:xfrm>
            <a:off x="6084168" y="404664"/>
            <a:ext cx="2647950"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74642"/>
          </a:xfrm>
        </p:spPr>
        <p:txBody>
          <a:bodyPr>
            <a:normAutofit/>
          </a:bodyPr>
          <a:lstStyle/>
          <a:p>
            <a:r>
              <a:rPr lang="sl-SI" sz="2000" dirty="0" smtClean="0"/>
              <a:t>1. C’</a:t>
            </a:r>
            <a:r>
              <a:rPr lang="sl-SI" sz="2000" dirty="0" err="1" smtClean="0"/>
              <a:t>est</a:t>
            </a:r>
            <a:r>
              <a:rPr lang="sl-SI" sz="2000" dirty="0" smtClean="0"/>
              <a:t> </a:t>
            </a:r>
            <a:r>
              <a:rPr lang="sl-SI" sz="2000" dirty="0" err="1" smtClean="0"/>
              <a:t>une</a:t>
            </a:r>
            <a:r>
              <a:rPr lang="sl-SI" sz="2000" dirty="0" smtClean="0"/>
              <a:t> </a:t>
            </a:r>
            <a:r>
              <a:rPr lang="sl-SI" sz="2000" dirty="0" err="1" smtClean="0"/>
              <a:t>boisson</a:t>
            </a:r>
            <a:r>
              <a:rPr lang="sl-SI" sz="2000" dirty="0" smtClean="0"/>
              <a:t> </a:t>
            </a:r>
            <a:r>
              <a:rPr lang="sl-SI" sz="2000" dirty="0" err="1" smtClean="0"/>
              <a:t>qui</a:t>
            </a:r>
            <a:r>
              <a:rPr lang="sl-SI" sz="2000" dirty="0" smtClean="0"/>
              <a:t> </a:t>
            </a:r>
            <a:r>
              <a:rPr lang="sl-SI" sz="2000" dirty="0" err="1" smtClean="0"/>
              <a:t>petille</a:t>
            </a:r>
            <a:r>
              <a:rPr lang="sl-SI" sz="2000" dirty="0" smtClean="0"/>
              <a:t>, on </a:t>
            </a:r>
            <a:r>
              <a:rPr lang="sl-SI" sz="2000" dirty="0" err="1" smtClean="0"/>
              <a:t>peut</a:t>
            </a:r>
            <a:r>
              <a:rPr lang="sl-SI" sz="2000" dirty="0" smtClean="0"/>
              <a:t> en </a:t>
            </a:r>
            <a:r>
              <a:rPr lang="sl-SI" sz="2000" dirty="0" err="1" smtClean="0"/>
              <a:t>boire</a:t>
            </a:r>
            <a:r>
              <a:rPr lang="sl-SI" sz="2000" dirty="0" smtClean="0"/>
              <a:t> </a:t>
            </a:r>
            <a:r>
              <a:rPr lang="sl-SI" sz="2000" dirty="0" err="1" smtClean="0"/>
              <a:t>autant</a:t>
            </a:r>
            <a:r>
              <a:rPr lang="sl-SI" sz="2000" dirty="0" smtClean="0"/>
              <a:t> </a:t>
            </a:r>
            <a:r>
              <a:rPr lang="sl-SI" sz="2000" dirty="0" err="1" smtClean="0"/>
              <a:t>qu</a:t>
            </a:r>
            <a:r>
              <a:rPr lang="sl-SI" sz="2000" dirty="0" smtClean="0"/>
              <a:t>’on </a:t>
            </a:r>
            <a:r>
              <a:rPr lang="sl-SI" sz="2000" dirty="0" err="1" smtClean="0"/>
              <a:t>veut</a:t>
            </a:r>
            <a:r>
              <a:rPr lang="sl-SI" sz="2000" dirty="0" smtClean="0"/>
              <a:t> </a:t>
            </a:r>
            <a:r>
              <a:rPr lang="sl-SI" sz="2000" dirty="0" err="1" smtClean="0"/>
              <a:t>même</a:t>
            </a:r>
            <a:r>
              <a:rPr lang="sl-SI" sz="2000" dirty="0" smtClean="0"/>
              <a:t> </a:t>
            </a:r>
            <a:r>
              <a:rPr lang="sl-SI" sz="2000" dirty="0" smtClean="0"/>
              <a:t>si on </a:t>
            </a:r>
            <a:r>
              <a:rPr lang="sl-SI" sz="2000" dirty="0" err="1" smtClean="0"/>
              <a:t>conduit</a:t>
            </a:r>
            <a:r>
              <a:rPr lang="sl-SI" sz="2000" dirty="0" smtClean="0"/>
              <a:t>.</a:t>
            </a:r>
            <a:br>
              <a:rPr lang="sl-SI" sz="2000" dirty="0" smtClean="0"/>
            </a:br>
            <a:r>
              <a:rPr lang="sl-SI" sz="2000" dirty="0" smtClean="0"/>
              <a:t>2. Si </a:t>
            </a:r>
            <a:r>
              <a:rPr lang="sl-SI" sz="2000" dirty="0" err="1" smtClean="0"/>
              <a:t>vous</a:t>
            </a:r>
            <a:r>
              <a:rPr lang="sl-SI" sz="2000" dirty="0" smtClean="0"/>
              <a:t> </a:t>
            </a:r>
            <a:r>
              <a:rPr lang="sl-SI" sz="2000" dirty="0" err="1" smtClean="0"/>
              <a:t>vous</a:t>
            </a:r>
            <a:r>
              <a:rPr lang="sl-SI" sz="2000" dirty="0" smtClean="0"/>
              <a:t> </a:t>
            </a:r>
            <a:r>
              <a:rPr lang="sl-SI" sz="2000" dirty="0" err="1" smtClean="0"/>
              <a:t>sentez</a:t>
            </a:r>
            <a:r>
              <a:rPr lang="sl-SI" sz="2000" dirty="0" smtClean="0"/>
              <a:t> </a:t>
            </a:r>
            <a:r>
              <a:rPr lang="sl-SI" sz="2000" dirty="0" err="1" smtClean="0"/>
              <a:t>fatigué</a:t>
            </a:r>
            <a:r>
              <a:rPr lang="sl-SI" sz="2000" dirty="0" smtClean="0"/>
              <a:t> </a:t>
            </a:r>
            <a:r>
              <a:rPr lang="sl-SI" sz="2000" dirty="0" smtClean="0"/>
              <a:t>(e), </a:t>
            </a:r>
            <a:r>
              <a:rPr lang="sl-SI" sz="2000" dirty="0" err="1" smtClean="0"/>
              <a:t>vers</a:t>
            </a:r>
            <a:r>
              <a:rPr lang="sl-SI" sz="2000" dirty="0" smtClean="0"/>
              <a:t> </a:t>
            </a:r>
            <a:r>
              <a:rPr lang="sl-SI" sz="2000" dirty="0" err="1" smtClean="0"/>
              <a:t>une</a:t>
            </a:r>
            <a:r>
              <a:rPr lang="sl-SI" sz="2000" dirty="0" smtClean="0"/>
              <a:t> </a:t>
            </a:r>
            <a:r>
              <a:rPr lang="sl-SI" sz="2000" dirty="0" err="1" smtClean="0"/>
              <a:t>heure</a:t>
            </a:r>
            <a:r>
              <a:rPr lang="sl-SI" sz="2000" dirty="0" smtClean="0"/>
              <a:t> </a:t>
            </a:r>
            <a:r>
              <a:rPr lang="sl-SI" sz="2000" dirty="0" err="1" smtClean="0"/>
              <a:t>du</a:t>
            </a:r>
            <a:r>
              <a:rPr lang="sl-SI" sz="2000" dirty="0" smtClean="0"/>
              <a:t> </a:t>
            </a:r>
            <a:r>
              <a:rPr lang="sl-SI" sz="2000" dirty="0" err="1" smtClean="0"/>
              <a:t>matin</a:t>
            </a:r>
            <a:r>
              <a:rPr lang="sl-SI" sz="2000" dirty="0" smtClean="0"/>
              <a:t>, </a:t>
            </a:r>
            <a:br>
              <a:rPr lang="sl-SI" sz="2000" dirty="0" smtClean="0"/>
            </a:br>
            <a:r>
              <a:rPr lang="sl-SI" sz="2000" dirty="0" smtClean="0"/>
              <a:t>c’</a:t>
            </a:r>
            <a:r>
              <a:rPr lang="sl-SI" sz="2000" dirty="0" err="1" smtClean="0"/>
              <a:t>est</a:t>
            </a:r>
            <a:r>
              <a:rPr lang="sl-SI" sz="2000" dirty="0" smtClean="0"/>
              <a:t> </a:t>
            </a:r>
            <a:r>
              <a:rPr lang="sl-SI" sz="2000" dirty="0" err="1" smtClean="0"/>
              <a:t>ce</a:t>
            </a:r>
            <a:r>
              <a:rPr lang="sl-SI" sz="2000" dirty="0" smtClean="0"/>
              <a:t> </a:t>
            </a:r>
            <a:r>
              <a:rPr lang="sl-SI" sz="2000" dirty="0" err="1" smtClean="0"/>
              <a:t>qu</a:t>
            </a:r>
            <a:r>
              <a:rPr lang="sl-SI" sz="2000" dirty="0" smtClean="0"/>
              <a:t>’</a:t>
            </a:r>
            <a:r>
              <a:rPr lang="sl-SI" sz="2000" dirty="0" err="1" smtClean="0"/>
              <a:t>il</a:t>
            </a:r>
            <a:r>
              <a:rPr lang="sl-SI" sz="2000" dirty="0" smtClean="0"/>
              <a:t> </a:t>
            </a:r>
            <a:r>
              <a:rPr lang="sl-SI" sz="2000" dirty="0" err="1" smtClean="0"/>
              <a:t>vous</a:t>
            </a:r>
            <a:r>
              <a:rPr lang="sl-SI" sz="2000" dirty="0" smtClean="0"/>
              <a:t> </a:t>
            </a:r>
            <a:r>
              <a:rPr lang="sl-SI" sz="2000" dirty="0" err="1" smtClean="0"/>
              <a:t>faut</a:t>
            </a:r>
            <a:r>
              <a:rPr lang="sl-SI" sz="2000" dirty="0" smtClean="0"/>
              <a:t>.</a:t>
            </a:r>
            <a:br>
              <a:rPr lang="sl-SI" sz="2000" dirty="0" smtClean="0"/>
            </a:br>
            <a:r>
              <a:rPr lang="sl-SI" sz="2000" dirty="0" smtClean="0"/>
              <a:t>3. </a:t>
            </a:r>
            <a:r>
              <a:rPr lang="sl-SI" sz="2000" dirty="0" err="1" smtClean="0"/>
              <a:t>Il</a:t>
            </a:r>
            <a:r>
              <a:rPr lang="sl-SI" sz="2000" dirty="0" smtClean="0"/>
              <a:t> a </a:t>
            </a:r>
            <a:r>
              <a:rPr lang="sl-SI" sz="2000" dirty="0" err="1" smtClean="0"/>
              <a:t>été</a:t>
            </a:r>
            <a:r>
              <a:rPr lang="sl-SI" sz="2000" dirty="0" smtClean="0"/>
              <a:t> </a:t>
            </a:r>
            <a:r>
              <a:rPr lang="sl-SI" sz="2000" dirty="0" err="1" smtClean="0"/>
              <a:t>champion</a:t>
            </a:r>
            <a:r>
              <a:rPr lang="sl-SI" sz="2000" dirty="0" smtClean="0"/>
              <a:t>, </a:t>
            </a:r>
            <a:r>
              <a:rPr lang="sl-SI" sz="2000" dirty="0" err="1" smtClean="0"/>
              <a:t>mais</a:t>
            </a:r>
            <a:r>
              <a:rPr lang="sl-SI" sz="2000" dirty="0" smtClean="0"/>
              <a:t> </a:t>
            </a:r>
            <a:r>
              <a:rPr lang="sl-SI" sz="2000" dirty="0" err="1" smtClean="0"/>
              <a:t>maintenant</a:t>
            </a:r>
            <a:r>
              <a:rPr lang="sl-SI" sz="2000" dirty="0" smtClean="0"/>
              <a:t> c’</a:t>
            </a:r>
            <a:r>
              <a:rPr lang="sl-SI" sz="2000" dirty="0" err="1" smtClean="0"/>
              <a:t>est</a:t>
            </a:r>
            <a:r>
              <a:rPr lang="sl-SI" sz="2000" dirty="0" smtClean="0"/>
              <a:t> </a:t>
            </a:r>
            <a:r>
              <a:rPr lang="sl-SI" sz="2000" dirty="0" err="1" smtClean="0"/>
              <a:t>plutôt</a:t>
            </a:r>
            <a:r>
              <a:rPr lang="sl-SI" sz="2000" dirty="0" smtClean="0"/>
              <a:t> </a:t>
            </a:r>
            <a:r>
              <a:rPr lang="sl-SI" sz="2000" dirty="0" smtClean="0"/>
              <a:t>le </a:t>
            </a:r>
            <a:r>
              <a:rPr lang="sl-SI" sz="2000" dirty="0" err="1" smtClean="0"/>
              <a:t>reggae</a:t>
            </a:r>
            <a:r>
              <a:rPr lang="sl-SI" sz="2000" dirty="0" smtClean="0"/>
              <a:t> </a:t>
            </a:r>
            <a:r>
              <a:rPr lang="sl-SI" sz="2000" dirty="0" err="1" smtClean="0"/>
              <a:t>qui</a:t>
            </a:r>
            <a:r>
              <a:rPr lang="sl-SI" sz="2000" dirty="0" smtClean="0"/>
              <a:t> </a:t>
            </a:r>
            <a:r>
              <a:rPr lang="sl-SI" sz="2000" dirty="0" smtClean="0"/>
              <a:t>l’</a:t>
            </a:r>
            <a:r>
              <a:rPr lang="sl-SI" sz="2000" dirty="0" err="1" smtClean="0"/>
              <a:t>intéresse</a:t>
            </a:r>
            <a:r>
              <a:rPr lang="sl-SI" sz="2000" dirty="0" smtClean="0"/>
              <a:t>.</a:t>
            </a:r>
            <a:br>
              <a:rPr lang="sl-SI" sz="2000" dirty="0" smtClean="0"/>
            </a:br>
            <a:r>
              <a:rPr lang="sl-SI" sz="2000" dirty="0" smtClean="0"/>
              <a:t>4. </a:t>
            </a:r>
            <a:r>
              <a:rPr lang="sl-SI" sz="2000" dirty="0" err="1" smtClean="0"/>
              <a:t>Ce</a:t>
            </a:r>
            <a:r>
              <a:rPr lang="sl-SI" sz="2000" dirty="0" smtClean="0"/>
              <a:t> </a:t>
            </a:r>
            <a:r>
              <a:rPr lang="sl-SI" sz="2000" dirty="0" err="1" smtClean="0"/>
              <a:t>monsieur</a:t>
            </a:r>
            <a:r>
              <a:rPr lang="sl-SI" sz="2000" dirty="0" smtClean="0"/>
              <a:t> a </a:t>
            </a:r>
            <a:r>
              <a:rPr lang="sl-SI" sz="2000" dirty="0" err="1" smtClean="0"/>
              <a:t>défendu</a:t>
            </a:r>
            <a:r>
              <a:rPr lang="sl-SI" sz="2000" dirty="0" smtClean="0"/>
              <a:t> </a:t>
            </a:r>
            <a:r>
              <a:rPr lang="sl-SI" sz="2000" dirty="0" smtClean="0"/>
              <a:t>la </a:t>
            </a:r>
            <a:r>
              <a:rPr lang="sl-SI" sz="2000" dirty="0" err="1" smtClean="0"/>
              <a:t>cause</a:t>
            </a:r>
            <a:r>
              <a:rPr lang="sl-SI" sz="2000" dirty="0" smtClean="0"/>
              <a:t> </a:t>
            </a:r>
            <a:r>
              <a:rPr lang="sl-SI" sz="2000" dirty="0" err="1" smtClean="0"/>
              <a:t>des</a:t>
            </a:r>
            <a:r>
              <a:rPr lang="sl-SI" sz="2000" dirty="0" smtClean="0"/>
              <a:t> </a:t>
            </a:r>
            <a:r>
              <a:rPr lang="sl-SI" sz="2000" dirty="0" err="1" smtClean="0"/>
              <a:t>pauvres</a:t>
            </a:r>
            <a:r>
              <a:rPr lang="sl-SI" sz="2000" dirty="0" smtClean="0"/>
              <a:t> </a:t>
            </a:r>
            <a:r>
              <a:rPr lang="sl-SI" sz="2000" dirty="0" err="1" smtClean="0"/>
              <a:t>toute</a:t>
            </a:r>
            <a:r>
              <a:rPr lang="sl-SI" sz="2000" dirty="0" smtClean="0"/>
              <a:t> </a:t>
            </a:r>
            <a:r>
              <a:rPr lang="sl-SI" sz="2000" dirty="0" err="1" smtClean="0"/>
              <a:t>sa</a:t>
            </a:r>
            <a:r>
              <a:rPr lang="sl-SI" sz="2000" dirty="0" smtClean="0"/>
              <a:t> </a:t>
            </a:r>
            <a:r>
              <a:rPr lang="sl-SI" sz="2000" dirty="0" err="1" smtClean="0"/>
              <a:t>vie</a:t>
            </a:r>
            <a:r>
              <a:rPr lang="sl-SI" sz="2000" dirty="0" smtClean="0"/>
              <a:t>.</a:t>
            </a:r>
            <a:br>
              <a:rPr lang="sl-SI" sz="2000" dirty="0" smtClean="0"/>
            </a:br>
            <a:r>
              <a:rPr lang="sl-SI" sz="2000" dirty="0" smtClean="0"/>
              <a:t>5. On le </a:t>
            </a:r>
            <a:r>
              <a:rPr lang="sl-SI" sz="2000" dirty="0" err="1" smtClean="0"/>
              <a:t>trouve</a:t>
            </a:r>
            <a:r>
              <a:rPr lang="sl-SI" sz="2000" dirty="0" smtClean="0"/>
              <a:t> </a:t>
            </a:r>
            <a:r>
              <a:rPr lang="sl-SI" sz="2000" dirty="0" err="1" smtClean="0"/>
              <a:t>au</a:t>
            </a:r>
            <a:r>
              <a:rPr lang="sl-SI" sz="2000" dirty="0" smtClean="0"/>
              <a:t> </a:t>
            </a:r>
            <a:r>
              <a:rPr lang="sl-SI" sz="2000" dirty="0" err="1" smtClean="0"/>
              <a:t>sommet</a:t>
            </a:r>
            <a:r>
              <a:rPr lang="sl-SI" sz="2000" dirty="0" smtClean="0"/>
              <a:t> </a:t>
            </a:r>
            <a:r>
              <a:rPr lang="sl-SI" sz="2000" dirty="0" err="1" smtClean="0"/>
              <a:t>des</a:t>
            </a:r>
            <a:r>
              <a:rPr lang="sl-SI" sz="2000" dirty="0" smtClean="0"/>
              <a:t> </a:t>
            </a:r>
            <a:r>
              <a:rPr lang="sl-SI" sz="2000" dirty="0" err="1" smtClean="0"/>
              <a:t>clochers</a:t>
            </a:r>
            <a:r>
              <a:rPr lang="sl-SI" sz="2000" dirty="0" smtClean="0"/>
              <a:t> </a:t>
            </a:r>
            <a:r>
              <a:rPr lang="sl-SI" sz="2000" dirty="0" err="1" smtClean="0"/>
              <a:t>ou</a:t>
            </a:r>
            <a:r>
              <a:rPr lang="sl-SI" sz="2000" dirty="0" smtClean="0"/>
              <a:t> sur les </a:t>
            </a:r>
            <a:r>
              <a:rPr lang="sl-SI" sz="2000" dirty="0" err="1" smtClean="0"/>
              <a:t>maillots</a:t>
            </a:r>
            <a:r>
              <a:rPr lang="sl-SI" sz="2000" dirty="0" smtClean="0"/>
              <a:t> </a:t>
            </a:r>
            <a:r>
              <a:rPr lang="sl-SI" sz="2000" dirty="0" err="1" smtClean="0"/>
              <a:t>des</a:t>
            </a:r>
            <a:r>
              <a:rPr lang="sl-SI" sz="2000" dirty="0" smtClean="0"/>
              <a:t> </a:t>
            </a:r>
            <a:r>
              <a:rPr lang="sl-SI" sz="2000" dirty="0" err="1" smtClean="0"/>
              <a:t>sportifs</a:t>
            </a:r>
            <a:r>
              <a:rPr lang="sl-SI" sz="2000" dirty="0" smtClean="0"/>
              <a:t> </a:t>
            </a:r>
            <a:r>
              <a:rPr lang="sl-SI" sz="2000" dirty="0" err="1" smtClean="0"/>
              <a:t>nationaux</a:t>
            </a:r>
            <a:r>
              <a:rPr lang="sl-SI" sz="2000" dirty="0" smtClean="0"/>
              <a:t>.</a:t>
            </a:r>
            <a:br>
              <a:rPr lang="sl-SI" sz="2000" dirty="0" smtClean="0"/>
            </a:br>
            <a:r>
              <a:rPr lang="sl-SI" sz="2000" dirty="0" smtClean="0"/>
              <a:t>6. On </a:t>
            </a:r>
            <a:r>
              <a:rPr lang="sl-SI" sz="2000" dirty="0" err="1" smtClean="0"/>
              <a:t>entonne</a:t>
            </a:r>
            <a:r>
              <a:rPr lang="sl-SI" sz="2000" dirty="0" smtClean="0"/>
              <a:t> </a:t>
            </a:r>
            <a:r>
              <a:rPr lang="sl-SI" sz="2000" dirty="0" err="1" smtClean="0"/>
              <a:t>ce</a:t>
            </a:r>
            <a:r>
              <a:rPr lang="sl-SI" sz="2000" dirty="0" smtClean="0"/>
              <a:t> </a:t>
            </a:r>
            <a:r>
              <a:rPr lang="sl-SI" sz="2000" dirty="0" err="1" smtClean="0"/>
              <a:t>chant</a:t>
            </a:r>
            <a:r>
              <a:rPr lang="sl-SI" sz="2000" dirty="0" smtClean="0"/>
              <a:t> </a:t>
            </a:r>
            <a:r>
              <a:rPr lang="sl-SI" sz="2000" dirty="0" err="1" smtClean="0"/>
              <a:t>dans</a:t>
            </a:r>
            <a:r>
              <a:rPr lang="sl-SI" sz="2000" dirty="0" smtClean="0"/>
              <a:t> les </a:t>
            </a:r>
            <a:r>
              <a:rPr lang="sl-SI" sz="2000" dirty="0" err="1" smtClean="0"/>
              <a:t>grandes</a:t>
            </a:r>
            <a:r>
              <a:rPr lang="sl-SI" sz="2000" dirty="0" smtClean="0"/>
              <a:t> </a:t>
            </a:r>
            <a:r>
              <a:rPr lang="sl-SI" sz="2000" dirty="0" err="1" smtClean="0"/>
              <a:t>occasions</a:t>
            </a:r>
            <a:r>
              <a:rPr lang="sl-SI" sz="2000" dirty="0" smtClean="0"/>
              <a:t> </a:t>
            </a:r>
            <a:r>
              <a:rPr lang="sl-SI" sz="2000" dirty="0" err="1" smtClean="0"/>
              <a:t>pour</a:t>
            </a:r>
            <a:r>
              <a:rPr lang="sl-SI" sz="2000" dirty="0" smtClean="0"/>
              <a:t> </a:t>
            </a:r>
            <a:r>
              <a:rPr lang="sl-SI" sz="2000" dirty="0" err="1" smtClean="0"/>
              <a:t>célébrer</a:t>
            </a:r>
            <a:r>
              <a:rPr lang="sl-SI" sz="2000" dirty="0" smtClean="0"/>
              <a:t> l’</a:t>
            </a:r>
            <a:r>
              <a:rPr lang="sl-SI" sz="2000" dirty="0" err="1" smtClean="0"/>
              <a:t>unité</a:t>
            </a:r>
            <a:r>
              <a:rPr lang="sl-SI" sz="2000" dirty="0" smtClean="0"/>
              <a:t> </a:t>
            </a:r>
            <a:r>
              <a:rPr lang="sl-SI" sz="2000" dirty="0" smtClean="0"/>
              <a:t>de la </a:t>
            </a:r>
            <a:r>
              <a:rPr lang="sl-SI" sz="2000" dirty="0" err="1" smtClean="0"/>
              <a:t>nation</a:t>
            </a:r>
            <a:r>
              <a:rPr lang="sl-SI" sz="2000" dirty="0" smtClean="0"/>
              <a:t>.</a:t>
            </a:r>
            <a:br>
              <a:rPr lang="sl-SI" sz="2000" dirty="0" smtClean="0"/>
            </a:br>
            <a:r>
              <a:rPr lang="sl-SI" sz="2000" dirty="0" smtClean="0"/>
              <a:t>7. </a:t>
            </a:r>
            <a:r>
              <a:rPr lang="sl-SI" sz="2000" dirty="0" err="1" smtClean="0"/>
              <a:t>Avec</a:t>
            </a:r>
            <a:r>
              <a:rPr lang="sl-SI" sz="2000" dirty="0" smtClean="0"/>
              <a:t> </a:t>
            </a:r>
            <a:r>
              <a:rPr lang="sl-SI" sz="2000" dirty="0" err="1" smtClean="0"/>
              <a:t>lui</a:t>
            </a:r>
            <a:r>
              <a:rPr lang="sl-SI" sz="2000" dirty="0" smtClean="0"/>
              <a:t>, les </a:t>
            </a:r>
            <a:r>
              <a:rPr lang="sl-SI" sz="2000" dirty="0" err="1" smtClean="0"/>
              <a:t>distances</a:t>
            </a:r>
            <a:r>
              <a:rPr lang="sl-SI" sz="2000" dirty="0" smtClean="0"/>
              <a:t> n’</a:t>
            </a:r>
            <a:r>
              <a:rPr lang="sl-SI" sz="2000" dirty="0" err="1" smtClean="0"/>
              <a:t>ont</a:t>
            </a:r>
            <a:r>
              <a:rPr lang="sl-SI" sz="2000" dirty="0" smtClean="0"/>
              <a:t> plus d’</a:t>
            </a:r>
            <a:r>
              <a:rPr lang="sl-SI" sz="2000" dirty="0" err="1" smtClean="0"/>
              <a:t>importance</a:t>
            </a:r>
            <a:r>
              <a:rPr lang="sl-SI" sz="2000" dirty="0" smtClean="0"/>
              <a:t>.</a:t>
            </a:r>
            <a:br>
              <a:rPr lang="sl-SI" sz="2000" dirty="0" smtClean="0"/>
            </a:br>
            <a:r>
              <a:rPr lang="sl-SI" sz="2000" dirty="0" smtClean="0"/>
              <a:t>8. C’</a:t>
            </a:r>
            <a:r>
              <a:rPr lang="sl-SI" sz="2000" dirty="0" err="1" smtClean="0"/>
              <a:t>est</a:t>
            </a:r>
            <a:r>
              <a:rPr lang="sl-SI" sz="2000" dirty="0" smtClean="0"/>
              <a:t> </a:t>
            </a:r>
            <a:r>
              <a:rPr lang="sl-SI" sz="2000" dirty="0" err="1" smtClean="0"/>
              <a:t>dans</a:t>
            </a:r>
            <a:r>
              <a:rPr lang="sl-SI" sz="2000" dirty="0" smtClean="0"/>
              <a:t> l’</a:t>
            </a:r>
            <a:r>
              <a:rPr lang="sl-SI" sz="2000" dirty="0" err="1" smtClean="0"/>
              <a:t>une</a:t>
            </a:r>
            <a:r>
              <a:rPr lang="sl-SI" sz="2000" dirty="0" smtClean="0"/>
              <a:t> </a:t>
            </a:r>
            <a:r>
              <a:rPr lang="sl-SI" sz="2000" dirty="0" err="1" smtClean="0"/>
              <a:t>ou</a:t>
            </a:r>
            <a:r>
              <a:rPr lang="sl-SI" sz="2000" dirty="0" smtClean="0"/>
              <a:t> l’</a:t>
            </a:r>
            <a:r>
              <a:rPr lang="sl-SI" sz="2000" dirty="0" err="1" smtClean="0"/>
              <a:t>autre</a:t>
            </a:r>
            <a:r>
              <a:rPr lang="sl-SI" sz="2000" dirty="0" smtClean="0"/>
              <a:t> </a:t>
            </a:r>
            <a:r>
              <a:rPr lang="sl-SI" sz="2000" dirty="0" err="1" smtClean="0"/>
              <a:t>que</a:t>
            </a:r>
            <a:r>
              <a:rPr lang="sl-SI" sz="2000" dirty="0" smtClean="0"/>
              <a:t> de </a:t>
            </a:r>
            <a:r>
              <a:rPr lang="sl-SI" sz="2000" dirty="0" err="1" smtClean="0"/>
              <a:t>nombreux</a:t>
            </a:r>
            <a:r>
              <a:rPr lang="sl-SI" sz="2000" dirty="0" smtClean="0"/>
              <a:t> </a:t>
            </a:r>
            <a:r>
              <a:rPr lang="sl-SI" sz="2000" dirty="0" err="1" smtClean="0"/>
              <a:t>ministres</a:t>
            </a:r>
            <a:r>
              <a:rPr lang="sl-SI" sz="2000" dirty="0" smtClean="0"/>
              <a:t> </a:t>
            </a:r>
            <a:r>
              <a:rPr lang="sl-SI" sz="2000" dirty="0" err="1" smtClean="0"/>
              <a:t>ou</a:t>
            </a:r>
            <a:r>
              <a:rPr lang="sl-SI" sz="2000" dirty="0" smtClean="0"/>
              <a:t> </a:t>
            </a:r>
            <a:r>
              <a:rPr lang="sl-SI" sz="2000" dirty="0" err="1" smtClean="0"/>
              <a:t>grands</a:t>
            </a:r>
            <a:r>
              <a:rPr lang="sl-SI" sz="2000" dirty="0" smtClean="0"/>
              <a:t> </a:t>
            </a:r>
            <a:r>
              <a:rPr lang="sl-SI" sz="2000" dirty="0" err="1" smtClean="0"/>
              <a:t>patrons</a:t>
            </a:r>
            <a:r>
              <a:rPr lang="sl-SI" sz="2000" dirty="0" smtClean="0"/>
              <a:t> d’</a:t>
            </a:r>
            <a:r>
              <a:rPr lang="sl-SI" sz="2000" dirty="0" err="1" smtClean="0"/>
              <a:t>entreprise</a:t>
            </a:r>
            <a:r>
              <a:rPr lang="sl-SI" sz="2000" dirty="0" smtClean="0"/>
              <a:t> </a:t>
            </a:r>
            <a:r>
              <a:rPr lang="sl-SI" sz="2000" dirty="0" err="1" smtClean="0"/>
              <a:t>ont</a:t>
            </a:r>
            <a:r>
              <a:rPr lang="sl-SI" sz="2000" dirty="0" smtClean="0"/>
              <a:t> </a:t>
            </a:r>
            <a:r>
              <a:rPr lang="sl-SI" sz="2000" dirty="0" err="1" smtClean="0"/>
              <a:t>probablement</a:t>
            </a:r>
            <a:r>
              <a:rPr lang="sl-SI" sz="2000" dirty="0" smtClean="0"/>
              <a:t> </a:t>
            </a:r>
            <a:r>
              <a:rPr lang="sl-SI" sz="2000" dirty="0" err="1" smtClean="0"/>
              <a:t>étudié</a:t>
            </a:r>
            <a:r>
              <a:rPr lang="sl-SI" sz="2000" dirty="0" smtClean="0"/>
              <a:t>.</a:t>
            </a:r>
            <a:r>
              <a:rPr lang="sl-SI" sz="2000" dirty="0" smtClean="0"/>
              <a:t/>
            </a:r>
            <a:br>
              <a:rPr lang="sl-SI" sz="2000" dirty="0" smtClean="0"/>
            </a:br>
            <a:r>
              <a:rPr lang="sl-SI" sz="2000" dirty="0" smtClean="0"/>
              <a:t>9. Le </a:t>
            </a:r>
            <a:r>
              <a:rPr lang="sl-SI" sz="2000" dirty="0" err="1" smtClean="0"/>
              <a:t>meilleur</a:t>
            </a:r>
            <a:r>
              <a:rPr lang="sl-SI" sz="2000" dirty="0" smtClean="0"/>
              <a:t> film y gagne </a:t>
            </a:r>
            <a:r>
              <a:rPr lang="sl-SI" sz="2000" dirty="0" err="1" smtClean="0"/>
              <a:t>chaque</a:t>
            </a:r>
            <a:r>
              <a:rPr lang="sl-SI" sz="2000" dirty="0" smtClean="0"/>
              <a:t> </a:t>
            </a:r>
            <a:r>
              <a:rPr lang="sl-SI" sz="2000" dirty="0" err="1" smtClean="0"/>
              <a:t>année</a:t>
            </a:r>
            <a:r>
              <a:rPr lang="sl-SI" sz="2000" dirty="0" smtClean="0"/>
              <a:t> </a:t>
            </a:r>
            <a:r>
              <a:rPr lang="sl-SI" sz="2000" dirty="0" err="1" smtClean="0"/>
              <a:t>une</a:t>
            </a:r>
            <a:r>
              <a:rPr lang="sl-SI" sz="2000" dirty="0" smtClean="0"/>
              <a:t> Palme d’or.</a:t>
            </a:r>
            <a:br>
              <a:rPr lang="sl-SI" sz="2000" dirty="0" smtClean="0"/>
            </a:br>
            <a:r>
              <a:rPr lang="sl-SI" sz="2000" dirty="0" smtClean="0"/>
              <a:t>10. </a:t>
            </a:r>
            <a:r>
              <a:rPr lang="sl-SI" sz="2000" dirty="0" err="1" smtClean="0"/>
              <a:t>Elle</a:t>
            </a:r>
            <a:r>
              <a:rPr lang="sl-SI" sz="2000" dirty="0" smtClean="0"/>
              <a:t> a </a:t>
            </a:r>
            <a:r>
              <a:rPr lang="sl-SI" sz="2000" dirty="0" err="1" smtClean="0"/>
              <a:t>fait</a:t>
            </a:r>
            <a:r>
              <a:rPr lang="sl-SI" sz="2000" dirty="0" smtClean="0"/>
              <a:t> </a:t>
            </a:r>
            <a:r>
              <a:rPr lang="sl-SI" sz="2000" dirty="0" err="1" smtClean="0"/>
              <a:t>avancer</a:t>
            </a:r>
            <a:r>
              <a:rPr lang="sl-SI" sz="2000" dirty="0" smtClean="0"/>
              <a:t> </a:t>
            </a:r>
            <a:r>
              <a:rPr lang="sl-SI" sz="2000" dirty="0" smtClean="0"/>
              <a:t>la </a:t>
            </a:r>
            <a:r>
              <a:rPr lang="sl-SI" sz="2000" dirty="0" err="1" smtClean="0"/>
              <a:t>cause</a:t>
            </a:r>
            <a:r>
              <a:rPr lang="sl-SI" sz="2000" dirty="0" smtClean="0"/>
              <a:t> </a:t>
            </a:r>
            <a:r>
              <a:rPr lang="sl-SI" sz="2000" dirty="0" err="1" smtClean="0"/>
              <a:t>des</a:t>
            </a:r>
            <a:r>
              <a:rPr lang="sl-SI" sz="2000" dirty="0" smtClean="0"/>
              <a:t> </a:t>
            </a:r>
            <a:r>
              <a:rPr lang="sl-SI" sz="2000" dirty="0" err="1" smtClean="0"/>
              <a:t>femmes</a:t>
            </a:r>
            <a:r>
              <a:rPr lang="sl-SI" sz="2000" dirty="0" smtClean="0"/>
              <a:t> en </a:t>
            </a:r>
            <a:r>
              <a:rPr lang="sl-SI" sz="2000" dirty="0" err="1" smtClean="0"/>
              <a:t>montrant</a:t>
            </a:r>
            <a:r>
              <a:rPr lang="sl-SI" sz="2000" dirty="0" smtClean="0"/>
              <a:t> </a:t>
            </a:r>
            <a:r>
              <a:rPr lang="sl-SI" sz="2000" dirty="0" err="1" smtClean="0"/>
              <a:t>qu</a:t>
            </a:r>
            <a:r>
              <a:rPr lang="sl-SI" sz="2000" dirty="0" smtClean="0"/>
              <a:t>’</a:t>
            </a:r>
            <a:r>
              <a:rPr lang="sl-SI" sz="2000" dirty="0" err="1" smtClean="0"/>
              <a:t>elles</a:t>
            </a:r>
            <a:r>
              <a:rPr lang="sl-SI" sz="2000" dirty="0" smtClean="0"/>
              <a:t> </a:t>
            </a:r>
            <a:r>
              <a:rPr lang="sl-SI" sz="2000" dirty="0" err="1" smtClean="0"/>
              <a:t>subissent</a:t>
            </a:r>
            <a:r>
              <a:rPr lang="sl-SI" sz="2000" dirty="0" smtClean="0"/>
              <a:t> </a:t>
            </a:r>
            <a:r>
              <a:rPr lang="sl-SI" sz="2000" dirty="0" err="1" smtClean="0"/>
              <a:t>toutes</a:t>
            </a:r>
            <a:r>
              <a:rPr lang="sl-SI" sz="2000" dirty="0" smtClean="0"/>
              <a:t> </a:t>
            </a:r>
            <a:r>
              <a:rPr lang="sl-SI" sz="2000" dirty="0" err="1" smtClean="0"/>
              <a:t>sortes</a:t>
            </a:r>
            <a:r>
              <a:rPr lang="sl-SI" sz="2000" dirty="0" smtClean="0"/>
              <a:t> de </a:t>
            </a:r>
            <a:r>
              <a:rPr lang="sl-SI" sz="2000" dirty="0" err="1" smtClean="0"/>
              <a:t>discriminations</a:t>
            </a:r>
            <a:r>
              <a:rPr lang="sl-SI" sz="2000" dirty="0" smtClean="0"/>
              <a:t>.</a:t>
            </a:r>
            <a:br>
              <a:rPr lang="sl-SI" sz="2000" dirty="0" smtClean="0"/>
            </a:br>
            <a:r>
              <a:rPr lang="sl-SI" sz="2000" dirty="0" smtClean="0"/>
              <a:t>11. Si </a:t>
            </a:r>
            <a:r>
              <a:rPr lang="sl-SI" sz="2000" dirty="0" err="1" smtClean="0"/>
              <a:t>vous</a:t>
            </a:r>
            <a:r>
              <a:rPr lang="sl-SI" sz="2000" dirty="0" smtClean="0"/>
              <a:t> </a:t>
            </a:r>
            <a:r>
              <a:rPr lang="sl-SI" sz="2000" dirty="0" err="1" smtClean="0"/>
              <a:t>voulez</a:t>
            </a:r>
            <a:r>
              <a:rPr lang="sl-SI" sz="2000" dirty="0" smtClean="0"/>
              <a:t> </a:t>
            </a:r>
            <a:r>
              <a:rPr lang="sl-SI" sz="2000" dirty="0" err="1" smtClean="0"/>
              <a:t>faire</a:t>
            </a:r>
            <a:r>
              <a:rPr lang="sl-SI" sz="2000" dirty="0" smtClean="0"/>
              <a:t> </a:t>
            </a:r>
            <a:r>
              <a:rPr lang="sl-SI" sz="2000" dirty="0" err="1" smtClean="0"/>
              <a:t>des</a:t>
            </a:r>
            <a:r>
              <a:rPr lang="sl-SI" sz="2000" dirty="0" smtClean="0"/>
              <a:t> </a:t>
            </a:r>
            <a:r>
              <a:rPr lang="sl-SI" sz="2000" dirty="0" err="1" smtClean="0"/>
              <a:t>économies</a:t>
            </a:r>
            <a:r>
              <a:rPr lang="sl-SI" sz="2000" dirty="0" smtClean="0"/>
              <a:t>, </a:t>
            </a:r>
            <a:r>
              <a:rPr lang="sl-SI" sz="2000" dirty="0" err="1" smtClean="0"/>
              <a:t>faites</a:t>
            </a:r>
            <a:r>
              <a:rPr lang="sl-SI" sz="2000" dirty="0" smtClean="0"/>
              <a:t>-le </a:t>
            </a:r>
            <a:r>
              <a:rPr lang="sl-SI" sz="2000" dirty="0" err="1" smtClean="0"/>
              <a:t>vous</a:t>
            </a:r>
            <a:r>
              <a:rPr lang="sl-SI" sz="2000" dirty="0" smtClean="0"/>
              <a:t> </a:t>
            </a:r>
            <a:r>
              <a:rPr lang="sl-SI" sz="2000" dirty="0" err="1" smtClean="0"/>
              <a:t>même</a:t>
            </a:r>
            <a:r>
              <a:rPr lang="sl-SI" sz="2000" dirty="0" smtClean="0"/>
              <a:t>.</a:t>
            </a:r>
            <a:endParaRPr lang="sl-SI" sz="2000" dirty="0"/>
          </a:p>
        </p:txBody>
      </p:sp>
      <p:sp>
        <p:nvSpPr>
          <p:cNvPr id="3" name="Ograda vsebine 2"/>
          <p:cNvSpPr>
            <a:spLocks noGrp="1"/>
          </p:cNvSpPr>
          <p:nvPr>
            <p:ph idx="1"/>
          </p:nvPr>
        </p:nvSpPr>
        <p:spPr>
          <a:xfrm>
            <a:off x="457200" y="6080444"/>
            <a:ext cx="8229600" cy="45719"/>
          </a:xfrm>
        </p:spPr>
        <p:txBody>
          <a:bodyPr>
            <a:normAutofit fontScale="25000" lnSpcReduction="20000"/>
          </a:bodyPr>
          <a:lstStyle/>
          <a:p>
            <a:endParaRPr lang="sl-S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p:cNvPicPr>
            <a:picLocks noChangeAspect="1" noChangeArrowheads="1"/>
          </p:cNvPicPr>
          <p:nvPr/>
        </p:nvPicPr>
        <p:blipFill>
          <a:blip r:embed="rId2" cstate="print"/>
          <a:srcRect/>
          <a:stretch>
            <a:fillRect/>
          </a:stretch>
        </p:blipFill>
        <p:spPr bwMode="auto">
          <a:xfrm>
            <a:off x="107504" y="260648"/>
            <a:ext cx="2664296" cy="1776197"/>
          </a:xfrm>
          <a:prstGeom prst="rect">
            <a:avLst/>
          </a:prstGeom>
          <a:noFill/>
          <a:ln w="9525">
            <a:noFill/>
            <a:miter lim="800000"/>
            <a:headEnd/>
            <a:tailEnd/>
          </a:ln>
        </p:spPr>
      </p:pic>
      <p:pic>
        <p:nvPicPr>
          <p:cNvPr id="2064" name="Picture 16"/>
          <p:cNvPicPr>
            <a:picLocks noChangeAspect="1" noChangeArrowheads="1"/>
          </p:cNvPicPr>
          <p:nvPr/>
        </p:nvPicPr>
        <p:blipFill>
          <a:blip r:embed="rId3" cstate="print"/>
          <a:srcRect/>
          <a:stretch>
            <a:fillRect/>
          </a:stretch>
        </p:blipFill>
        <p:spPr bwMode="auto">
          <a:xfrm>
            <a:off x="5724128" y="188640"/>
            <a:ext cx="2924944" cy="1949963"/>
          </a:xfrm>
          <a:prstGeom prst="rect">
            <a:avLst/>
          </a:prstGeom>
          <a:noFill/>
          <a:ln w="9525">
            <a:noFill/>
            <a:miter lim="800000"/>
            <a:headEnd/>
            <a:tailEnd/>
          </a:ln>
        </p:spPr>
      </p:pic>
      <p:pic>
        <p:nvPicPr>
          <p:cNvPr id="2065" name="Picture 17"/>
          <p:cNvPicPr>
            <a:picLocks noChangeAspect="1" noChangeArrowheads="1"/>
          </p:cNvPicPr>
          <p:nvPr/>
        </p:nvPicPr>
        <p:blipFill>
          <a:blip r:embed="rId4" cstate="print"/>
          <a:srcRect/>
          <a:stretch>
            <a:fillRect/>
          </a:stretch>
        </p:blipFill>
        <p:spPr bwMode="auto">
          <a:xfrm>
            <a:off x="539552" y="4437112"/>
            <a:ext cx="2780928" cy="1853952"/>
          </a:xfrm>
          <a:prstGeom prst="rect">
            <a:avLst/>
          </a:prstGeom>
          <a:noFill/>
          <a:ln w="9525">
            <a:noFill/>
            <a:miter lim="800000"/>
            <a:headEnd/>
            <a:tailEnd/>
          </a:ln>
        </p:spPr>
      </p:pic>
      <p:pic>
        <p:nvPicPr>
          <p:cNvPr id="2066" name="Picture 18"/>
          <p:cNvPicPr>
            <a:picLocks noChangeAspect="1" noChangeArrowheads="1"/>
          </p:cNvPicPr>
          <p:nvPr/>
        </p:nvPicPr>
        <p:blipFill>
          <a:blip r:embed="rId5" cstate="print"/>
          <a:srcRect/>
          <a:stretch>
            <a:fillRect/>
          </a:stretch>
        </p:blipFill>
        <p:spPr bwMode="auto">
          <a:xfrm>
            <a:off x="4572000" y="3356992"/>
            <a:ext cx="1584176" cy="2376264"/>
          </a:xfrm>
          <a:prstGeom prst="rect">
            <a:avLst/>
          </a:prstGeom>
          <a:noFill/>
          <a:ln w="9525">
            <a:noFill/>
            <a:miter lim="800000"/>
            <a:headEnd/>
            <a:tailEnd/>
          </a:ln>
        </p:spPr>
      </p:pic>
      <p:sp>
        <p:nvSpPr>
          <p:cNvPr id="19" name="Pravokotnik 18"/>
          <p:cNvSpPr/>
          <p:nvPr/>
        </p:nvSpPr>
        <p:spPr>
          <a:xfrm>
            <a:off x="1043608" y="2420888"/>
            <a:ext cx="2736304" cy="7920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smtClean="0">
                <a:solidFill>
                  <a:schemeClr val="accent1">
                    <a:lumMod val="50000"/>
                  </a:schemeClr>
                </a:solidFill>
              </a:rPr>
              <a:t>Joueur</a:t>
            </a:r>
            <a:r>
              <a:rPr lang="sl-SI" dirty="0" smtClean="0">
                <a:solidFill>
                  <a:schemeClr val="accent1">
                    <a:lumMod val="50000"/>
                  </a:schemeClr>
                </a:solidFill>
              </a:rPr>
              <a:t> de </a:t>
            </a:r>
            <a:r>
              <a:rPr lang="sl-SI" dirty="0" err="1" smtClean="0">
                <a:solidFill>
                  <a:schemeClr val="accent1">
                    <a:lumMod val="50000"/>
                  </a:schemeClr>
                </a:solidFill>
              </a:rPr>
              <a:t>tennis</a:t>
            </a:r>
            <a:endParaRPr lang="sl-SI" dirty="0" smtClean="0">
              <a:solidFill>
                <a:schemeClr val="accent1">
                  <a:lumMod val="50000"/>
                </a:schemeClr>
              </a:solidFill>
            </a:endParaRPr>
          </a:p>
          <a:p>
            <a:pPr algn="ctr"/>
            <a:r>
              <a:rPr lang="sl-SI" dirty="0" err="1" smtClean="0">
                <a:solidFill>
                  <a:schemeClr val="accent1">
                    <a:lumMod val="50000"/>
                  </a:schemeClr>
                </a:solidFill>
              </a:rPr>
              <a:t>Champion</a:t>
            </a:r>
            <a:r>
              <a:rPr lang="sl-SI" dirty="0" smtClean="0">
                <a:solidFill>
                  <a:schemeClr val="accent1">
                    <a:lumMod val="50000"/>
                  </a:schemeClr>
                </a:solidFill>
              </a:rPr>
              <a:t> Roland </a:t>
            </a:r>
            <a:r>
              <a:rPr lang="sl-SI" dirty="0" err="1" smtClean="0">
                <a:solidFill>
                  <a:schemeClr val="accent1">
                    <a:lumMod val="50000"/>
                  </a:schemeClr>
                </a:solidFill>
              </a:rPr>
              <a:t>Garros</a:t>
            </a:r>
            <a:r>
              <a:rPr lang="sl-SI" dirty="0" smtClean="0">
                <a:solidFill>
                  <a:schemeClr val="accent1">
                    <a:lumMod val="50000"/>
                  </a:schemeClr>
                </a:solidFill>
              </a:rPr>
              <a:t> en 1983</a:t>
            </a:r>
            <a:endParaRPr lang="sl-SI" dirty="0">
              <a:solidFill>
                <a:schemeClr val="accent1">
                  <a:lumMod val="50000"/>
                </a:schemeClr>
              </a:solidFill>
            </a:endParaRPr>
          </a:p>
        </p:txBody>
      </p:sp>
      <p:cxnSp>
        <p:nvCxnSpPr>
          <p:cNvPr id="21" name="Raven konektor 20"/>
          <p:cNvCxnSpPr/>
          <p:nvPr/>
        </p:nvCxnSpPr>
        <p:spPr>
          <a:xfrm rot="16200000" flipH="1">
            <a:off x="1835696" y="2060848"/>
            <a:ext cx="288032"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2" name="Pravokotnik 21"/>
          <p:cNvSpPr/>
          <p:nvPr/>
        </p:nvSpPr>
        <p:spPr>
          <a:xfrm>
            <a:off x="6660232" y="5085184"/>
            <a:ext cx="230425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smtClean="0"/>
              <a:t>Personnalité</a:t>
            </a:r>
            <a:r>
              <a:rPr lang="sl-SI" dirty="0" smtClean="0"/>
              <a:t> </a:t>
            </a:r>
            <a:r>
              <a:rPr lang="sl-SI" dirty="0" err="1" smtClean="0"/>
              <a:t>préférée</a:t>
            </a:r>
            <a:r>
              <a:rPr lang="sl-SI" dirty="0" smtClean="0"/>
              <a:t> </a:t>
            </a:r>
            <a:r>
              <a:rPr lang="sl-SI" dirty="0" err="1" smtClean="0"/>
              <a:t>des</a:t>
            </a:r>
            <a:r>
              <a:rPr lang="sl-SI" dirty="0" smtClean="0"/>
              <a:t> </a:t>
            </a:r>
            <a:r>
              <a:rPr lang="sl-SI" dirty="0" err="1" smtClean="0"/>
              <a:t>Français</a:t>
            </a:r>
            <a:r>
              <a:rPr lang="sl-SI" dirty="0" smtClean="0"/>
              <a:t> (2010)</a:t>
            </a:r>
            <a:endParaRPr lang="sl-SI" dirty="0"/>
          </a:p>
        </p:txBody>
      </p:sp>
      <p:sp>
        <p:nvSpPr>
          <p:cNvPr id="24" name="Pravokotnik 23"/>
          <p:cNvSpPr/>
          <p:nvPr/>
        </p:nvSpPr>
        <p:spPr>
          <a:xfrm>
            <a:off x="6372200" y="2420888"/>
            <a:ext cx="237626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A </a:t>
            </a:r>
            <a:r>
              <a:rPr lang="sl-SI" dirty="0" err="1" smtClean="0"/>
              <a:t>travers</a:t>
            </a:r>
            <a:r>
              <a:rPr lang="sl-SI" dirty="0" smtClean="0"/>
              <a:t> </a:t>
            </a:r>
            <a:r>
              <a:rPr lang="sl-SI" dirty="0" err="1" smtClean="0"/>
              <a:t>ses</a:t>
            </a:r>
            <a:r>
              <a:rPr lang="sl-SI" dirty="0" smtClean="0"/>
              <a:t> </a:t>
            </a:r>
            <a:r>
              <a:rPr lang="sl-SI" dirty="0" err="1" smtClean="0"/>
              <a:t>chansons</a:t>
            </a:r>
            <a:r>
              <a:rPr lang="sl-SI" dirty="0" smtClean="0"/>
              <a:t>, </a:t>
            </a:r>
            <a:r>
              <a:rPr lang="sl-SI" dirty="0" err="1" smtClean="0"/>
              <a:t>il</a:t>
            </a:r>
            <a:r>
              <a:rPr lang="sl-SI" dirty="0" smtClean="0"/>
              <a:t> </a:t>
            </a:r>
            <a:r>
              <a:rPr lang="sl-SI" dirty="0" err="1" smtClean="0"/>
              <a:t>lutte</a:t>
            </a:r>
            <a:r>
              <a:rPr lang="sl-SI" dirty="0" smtClean="0"/>
              <a:t> </a:t>
            </a:r>
            <a:r>
              <a:rPr lang="sl-SI" dirty="0" err="1" smtClean="0"/>
              <a:t>pour</a:t>
            </a:r>
            <a:r>
              <a:rPr lang="sl-SI" dirty="0" smtClean="0"/>
              <a:t> l’</a:t>
            </a:r>
            <a:r>
              <a:rPr lang="sl-SI" dirty="0" err="1" smtClean="0"/>
              <a:t>environnement</a:t>
            </a:r>
            <a:r>
              <a:rPr lang="sl-SI" dirty="0" smtClean="0"/>
              <a:t> </a:t>
            </a:r>
            <a:r>
              <a:rPr lang="sl-SI" dirty="0" err="1" smtClean="0"/>
              <a:t>et</a:t>
            </a:r>
            <a:r>
              <a:rPr lang="sl-SI" dirty="0" smtClean="0"/>
              <a:t> s’</a:t>
            </a:r>
            <a:r>
              <a:rPr lang="sl-SI" dirty="0" err="1" smtClean="0"/>
              <a:t>engage</a:t>
            </a:r>
            <a:r>
              <a:rPr lang="sl-SI" dirty="0" smtClean="0"/>
              <a:t> </a:t>
            </a:r>
            <a:r>
              <a:rPr lang="sl-SI" dirty="0" err="1" smtClean="0"/>
              <a:t>pour</a:t>
            </a:r>
            <a:r>
              <a:rPr lang="sl-SI" dirty="0" smtClean="0"/>
              <a:t> les </a:t>
            </a:r>
            <a:r>
              <a:rPr lang="sl-SI" dirty="0" err="1" smtClean="0"/>
              <a:t>problèmes</a:t>
            </a:r>
            <a:r>
              <a:rPr lang="sl-SI" dirty="0" smtClean="0"/>
              <a:t> </a:t>
            </a:r>
            <a:r>
              <a:rPr lang="sl-SI" dirty="0" err="1" smtClean="0"/>
              <a:t>contemporains</a:t>
            </a:r>
            <a:r>
              <a:rPr lang="sl-SI" dirty="0" smtClean="0"/>
              <a:t>.</a:t>
            </a:r>
            <a:endParaRPr lang="sl-S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5508104" y="1052736"/>
            <a:ext cx="2990825" cy="3096344"/>
          </a:xfrm>
          <a:prstGeom prst="rect">
            <a:avLst/>
          </a:prstGeom>
          <a:noFill/>
          <a:ln w="9525">
            <a:noFill/>
            <a:miter lim="800000"/>
            <a:headEnd/>
            <a:tailEnd/>
          </a:ln>
        </p:spPr>
      </p:pic>
      <p:sp>
        <p:nvSpPr>
          <p:cNvPr id="5" name="Eksplozija 2 4"/>
          <p:cNvSpPr/>
          <p:nvPr/>
        </p:nvSpPr>
        <p:spPr>
          <a:xfrm>
            <a:off x="251520" y="620688"/>
            <a:ext cx="5760640" cy="5256584"/>
          </a:xfrm>
          <a:prstGeom prst="irregularSeal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smtClean="0">
                <a:solidFill>
                  <a:schemeClr val="accent3">
                    <a:lumMod val="50000"/>
                  </a:schemeClr>
                </a:solidFill>
              </a:rPr>
              <a:t>EAU MINÉRALE PÉTILLANTE</a:t>
            </a:r>
          </a:p>
          <a:p>
            <a:pPr algn="ctr"/>
            <a:r>
              <a:rPr lang="sl-SI" sz="2400" b="1" dirty="0" smtClean="0">
                <a:solidFill>
                  <a:schemeClr val="accent3">
                    <a:lumMod val="50000"/>
                  </a:schemeClr>
                </a:solidFill>
              </a:rPr>
              <a:t>“CHAMPAGNE DES EAUX DE TABLE”</a:t>
            </a:r>
            <a:endParaRPr lang="sl-SI" sz="2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dreži kota na diagonali pravokotnika 1"/>
          <p:cNvSpPr/>
          <p:nvPr/>
        </p:nvSpPr>
        <p:spPr>
          <a:xfrm>
            <a:off x="251520" y="260648"/>
            <a:ext cx="3960440" cy="15841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err="1" smtClean="0">
                <a:solidFill>
                  <a:schemeClr val="accent6">
                    <a:lumMod val="40000"/>
                    <a:lumOff val="60000"/>
                  </a:schemeClr>
                </a:solidFill>
              </a:rPr>
              <a:t>Ecole</a:t>
            </a:r>
            <a:r>
              <a:rPr lang="sl-SI" sz="2400" b="1" dirty="0" smtClean="0">
                <a:solidFill>
                  <a:schemeClr val="accent6">
                    <a:lumMod val="40000"/>
                    <a:lumOff val="60000"/>
                  </a:schemeClr>
                </a:solidFill>
              </a:rPr>
              <a:t> </a:t>
            </a:r>
            <a:r>
              <a:rPr lang="sl-SI" sz="2400" b="1" dirty="0" err="1" smtClean="0">
                <a:solidFill>
                  <a:schemeClr val="accent6">
                    <a:lumMod val="40000"/>
                    <a:lumOff val="60000"/>
                  </a:schemeClr>
                </a:solidFill>
              </a:rPr>
              <a:t>Nationale</a:t>
            </a:r>
            <a:r>
              <a:rPr lang="sl-SI" sz="2400" b="1" dirty="0" smtClean="0">
                <a:solidFill>
                  <a:schemeClr val="accent6">
                    <a:lumMod val="40000"/>
                    <a:lumOff val="60000"/>
                  </a:schemeClr>
                </a:solidFill>
              </a:rPr>
              <a:t> d’</a:t>
            </a:r>
            <a:r>
              <a:rPr lang="sl-SI" sz="2400" b="1" dirty="0" err="1" smtClean="0">
                <a:solidFill>
                  <a:schemeClr val="accent6">
                    <a:lumMod val="40000"/>
                    <a:lumOff val="60000"/>
                  </a:schemeClr>
                </a:solidFill>
              </a:rPr>
              <a:t>Administration</a:t>
            </a:r>
            <a:r>
              <a:rPr lang="sl-SI" sz="2400" b="1" dirty="0" smtClean="0">
                <a:solidFill>
                  <a:schemeClr val="accent6">
                    <a:lumMod val="40000"/>
                    <a:lumOff val="60000"/>
                  </a:schemeClr>
                </a:solidFill>
              </a:rPr>
              <a:t> (ENA): </a:t>
            </a:r>
          </a:p>
          <a:p>
            <a:pPr algn="ctr"/>
            <a:r>
              <a:rPr lang="sl-SI" dirty="0" smtClean="0"/>
              <a:t>les </a:t>
            </a:r>
            <a:r>
              <a:rPr lang="sl-SI" dirty="0" err="1" smtClean="0"/>
              <a:t>hauts</a:t>
            </a:r>
            <a:r>
              <a:rPr lang="sl-SI" dirty="0" smtClean="0"/>
              <a:t> </a:t>
            </a:r>
            <a:r>
              <a:rPr lang="sl-SI" dirty="0" err="1" smtClean="0"/>
              <a:t>fonctionnaires</a:t>
            </a:r>
            <a:r>
              <a:rPr lang="sl-SI" dirty="0" smtClean="0"/>
              <a:t> </a:t>
            </a:r>
            <a:r>
              <a:rPr lang="sl-SI" dirty="0" err="1" smtClean="0"/>
              <a:t>du</a:t>
            </a:r>
            <a:r>
              <a:rPr lang="sl-SI" dirty="0" smtClean="0"/>
              <a:t> </a:t>
            </a:r>
            <a:r>
              <a:rPr lang="sl-SI" dirty="0" err="1" smtClean="0"/>
              <a:t>gouvernement</a:t>
            </a:r>
            <a:r>
              <a:rPr lang="sl-SI" dirty="0" smtClean="0"/>
              <a:t>, les </a:t>
            </a:r>
            <a:r>
              <a:rPr lang="sl-SI" dirty="0" err="1" smtClean="0"/>
              <a:t>grands</a:t>
            </a:r>
            <a:r>
              <a:rPr lang="sl-SI" dirty="0" smtClean="0"/>
              <a:t> </a:t>
            </a:r>
            <a:r>
              <a:rPr lang="sl-SI" dirty="0" err="1" smtClean="0"/>
              <a:t>cadres</a:t>
            </a:r>
            <a:r>
              <a:rPr lang="sl-SI" dirty="0" smtClean="0"/>
              <a:t> de l’</a:t>
            </a:r>
            <a:r>
              <a:rPr lang="sl-SI" dirty="0" err="1" smtClean="0"/>
              <a:t>administration</a:t>
            </a:r>
            <a:endParaRPr lang="sl-SI" dirty="0"/>
          </a:p>
        </p:txBody>
      </p:sp>
      <p:sp>
        <p:nvSpPr>
          <p:cNvPr id="3" name="Pravilni petkotnik 2"/>
          <p:cNvSpPr/>
          <p:nvPr/>
        </p:nvSpPr>
        <p:spPr>
          <a:xfrm>
            <a:off x="4788024" y="188640"/>
            <a:ext cx="2808312" cy="201622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b="1" dirty="0" err="1" smtClean="0">
                <a:solidFill>
                  <a:schemeClr val="accent6">
                    <a:lumMod val="40000"/>
                    <a:lumOff val="60000"/>
                  </a:schemeClr>
                </a:solidFill>
              </a:rPr>
              <a:t>Saint</a:t>
            </a:r>
            <a:r>
              <a:rPr lang="sl-SI" sz="2800" b="1" dirty="0" smtClean="0">
                <a:solidFill>
                  <a:schemeClr val="accent6">
                    <a:lumMod val="40000"/>
                    <a:lumOff val="60000"/>
                  </a:schemeClr>
                </a:solidFill>
              </a:rPr>
              <a:t>-</a:t>
            </a:r>
            <a:r>
              <a:rPr lang="sl-SI" sz="2800" b="1" dirty="0" err="1" smtClean="0">
                <a:solidFill>
                  <a:schemeClr val="accent6">
                    <a:lumMod val="40000"/>
                    <a:lumOff val="60000"/>
                  </a:schemeClr>
                </a:solidFill>
              </a:rPr>
              <a:t>Cyr</a:t>
            </a:r>
            <a:r>
              <a:rPr lang="sl-SI" dirty="0" smtClean="0"/>
              <a:t> : les </a:t>
            </a:r>
            <a:r>
              <a:rPr lang="sl-SI" dirty="0" err="1" smtClean="0"/>
              <a:t>cadres</a:t>
            </a:r>
            <a:r>
              <a:rPr lang="sl-SI" dirty="0" smtClean="0"/>
              <a:t> </a:t>
            </a:r>
            <a:r>
              <a:rPr lang="sl-SI" dirty="0" err="1" smtClean="0"/>
              <a:t>militaires</a:t>
            </a:r>
            <a:endParaRPr lang="sl-SI" dirty="0"/>
          </a:p>
        </p:txBody>
      </p:sp>
      <p:sp>
        <p:nvSpPr>
          <p:cNvPr id="4" name="Petkotnik 3"/>
          <p:cNvSpPr/>
          <p:nvPr/>
        </p:nvSpPr>
        <p:spPr>
          <a:xfrm>
            <a:off x="611560" y="2060848"/>
            <a:ext cx="3744416" cy="17281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err="1" smtClean="0">
                <a:solidFill>
                  <a:schemeClr val="accent6">
                    <a:lumMod val="40000"/>
                    <a:lumOff val="60000"/>
                  </a:schemeClr>
                </a:solidFill>
              </a:rPr>
              <a:t>Hautes</a:t>
            </a:r>
            <a:r>
              <a:rPr lang="sl-SI" sz="2400" b="1" dirty="0" smtClean="0">
                <a:solidFill>
                  <a:schemeClr val="accent6">
                    <a:lumMod val="40000"/>
                    <a:lumOff val="60000"/>
                  </a:schemeClr>
                </a:solidFill>
              </a:rPr>
              <a:t> </a:t>
            </a:r>
            <a:r>
              <a:rPr lang="sl-SI" sz="2400" b="1" dirty="0" err="1" smtClean="0">
                <a:solidFill>
                  <a:schemeClr val="accent6">
                    <a:lumMod val="40000"/>
                    <a:lumOff val="60000"/>
                  </a:schemeClr>
                </a:solidFill>
              </a:rPr>
              <a:t>Etudes</a:t>
            </a:r>
            <a:r>
              <a:rPr lang="sl-SI" sz="2400" b="1" dirty="0" smtClean="0">
                <a:solidFill>
                  <a:schemeClr val="accent6">
                    <a:lumMod val="40000"/>
                    <a:lumOff val="60000"/>
                  </a:schemeClr>
                </a:solidFill>
              </a:rPr>
              <a:t> </a:t>
            </a:r>
            <a:r>
              <a:rPr lang="sl-SI" sz="2400" b="1" dirty="0" err="1" smtClean="0">
                <a:solidFill>
                  <a:schemeClr val="accent6">
                    <a:lumMod val="40000"/>
                    <a:lumOff val="60000"/>
                  </a:schemeClr>
                </a:solidFill>
              </a:rPr>
              <a:t>Commerciales</a:t>
            </a:r>
            <a:r>
              <a:rPr lang="sl-SI" sz="2400" b="1" dirty="0" smtClean="0">
                <a:solidFill>
                  <a:schemeClr val="accent6">
                    <a:lumMod val="40000"/>
                    <a:lumOff val="60000"/>
                  </a:schemeClr>
                </a:solidFill>
              </a:rPr>
              <a:t> (HEC) </a:t>
            </a:r>
            <a:r>
              <a:rPr lang="sl-SI" dirty="0" smtClean="0"/>
              <a:t>: </a:t>
            </a:r>
          </a:p>
          <a:p>
            <a:pPr algn="ctr"/>
            <a:r>
              <a:rPr lang="sl-SI" dirty="0" smtClean="0"/>
              <a:t>les </a:t>
            </a:r>
            <a:r>
              <a:rPr lang="sl-SI" dirty="0" err="1" smtClean="0"/>
              <a:t>dirigeants</a:t>
            </a:r>
            <a:r>
              <a:rPr lang="sl-SI" dirty="0" smtClean="0"/>
              <a:t> </a:t>
            </a:r>
            <a:r>
              <a:rPr lang="sl-SI" dirty="0" err="1" smtClean="0"/>
              <a:t>du</a:t>
            </a:r>
            <a:r>
              <a:rPr lang="sl-SI" dirty="0" smtClean="0"/>
              <a:t> </a:t>
            </a:r>
            <a:r>
              <a:rPr lang="sl-SI" dirty="0" err="1" smtClean="0"/>
              <a:t>commerce</a:t>
            </a:r>
            <a:r>
              <a:rPr lang="sl-SI" dirty="0" smtClean="0"/>
              <a:t> </a:t>
            </a:r>
            <a:r>
              <a:rPr lang="sl-SI" dirty="0" err="1" smtClean="0"/>
              <a:t>et</a:t>
            </a:r>
            <a:r>
              <a:rPr lang="sl-SI" dirty="0" smtClean="0"/>
              <a:t> de l’</a:t>
            </a:r>
            <a:r>
              <a:rPr lang="sl-SI" dirty="0" err="1" smtClean="0"/>
              <a:t>industrie</a:t>
            </a:r>
            <a:endParaRPr lang="sl-SI" dirty="0"/>
          </a:p>
        </p:txBody>
      </p:sp>
      <p:sp>
        <p:nvSpPr>
          <p:cNvPr id="5" name="Trapezoid 4"/>
          <p:cNvSpPr/>
          <p:nvPr/>
        </p:nvSpPr>
        <p:spPr>
          <a:xfrm>
            <a:off x="251520" y="4437112"/>
            <a:ext cx="3096344" cy="194421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err="1" smtClean="0">
                <a:solidFill>
                  <a:schemeClr val="accent6">
                    <a:lumMod val="40000"/>
                    <a:lumOff val="60000"/>
                  </a:schemeClr>
                </a:solidFill>
              </a:rPr>
              <a:t>Ecole</a:t>
            </a:r>
            <a:r>
              <a:rPr lang="sl-SI" sz="2400" b="1" dirty="0" smtClean="0">
                <a:solidFill>
                  <a:schemeClr val="accent6">
                    <a:lumMod val="40000"/>
                    <a:lumOff val="60000"/>
                  </a:schemeClr>
                </a:solidFill>
              </a:rPr>
              <a:t> Normale </a:t>
            </a:r>
            <a:r>
              <a:rPr lang="sl-SI" sz="2400" b="1" dirty="0" err="1" smtClean="0">
                <a:solidFill>
                  <a:schemeClr val="accent6">
                    <a:lumMod val="40000"/>
                    <a:lumOff val="60000"/>
                  </a:schemeClr>
                </a:solidFill>
              </a:rPr>
              <a:t>Supérieure</a:t>
            </a:r>
            <a:r>
              <a:rPr lang="sl-SI" sz="2400" b="1" dirty="0" smtClean="0">
                <a:solidFill>
                  <a:schemeClr val="accent6">
                    <a:lumMod val="40000"/>
                    <a:lumOff val="60000"/>
                  </a:schemeClr>
                </a:solidFill>
              </a:rPr>
              <a:t> (ENS) </a:t>
            </a:r>
            <a:r>
              <a:rPr lang="sl-SI" dirty="0" smtClean="0"/>
              <a:t>: les </a:t>
            </a:r>
            <a:r>
              <a:rPr lang="sl-SI" dirty="0" err="1" smtClean="0"/>
              <a:t>professeurs</a:t>
            </a:r>
            <a:r>
              <a:rPr lang="sl-SI" dirty="0" smtClean="0"/>
              <a:t> de l’</a:t>
            </a:r>
            <a:r>
              <a:rPr lang="sl-SI" dirty="0" err="1" smtClean="0"/>
              <a:t>enseignement</a:t>
            </a:r>
            <a:r>
              <a:rPr lang="sl-SI" dirty="0" smtClean="0"/>
              <a:t> </a:t>
            </a:r>
            <a:r>
              <a:rPr lang="sl-SI" dirty="0" err="1" smtClean="0"/>
              <a:t>supérieur</a:t>
            </a:r>
            <a:endParaRPr lang="sl-SI" dirty="0"/>
          </a:p>
        </p:txBody>
      </p:sp>
      <p:sp>
        <p:nvSpPr>
          <p:cNvPr id="6" name="Paralelogram 5"/>
          <p:cNvSpPr/>
          <p:nvPr/>
        </p:nvSpPr>
        <p:spPr>
          <a:xfrm>
            <a:off x="3995936" y="2420888"/>
            <a:ext cx="3168352" cy="273630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err="1" smtClean="0">
                <a:solidFill>
                  <a:schemeClr val="accent6">
                    <a:lumMod val="40000"/>
                    <a:lumOff val="60000"/>
                  </a:schemeClr>
                </a:solidFill>
              </a:rPr>
              <a:t>Ecole</a:t>
            </a:r>
            <a:r>
              <a:rPr lang="sl-SI" sz="2400" b="1" dirty="0" smtClean="0">
                <a:solidFill>
                  <a:schemeClr val="accent6">
                    <a:lumMod val="40000"/>
                    <a:lumOff val="60000"/>
                  </a:schemeClr>
                </a:solidFill>
              </a:rPr>
              <a:t> Centrale </a:t>
            </a:r>
            <a:r>
              <a:rPr lang="sl-SI" sz="2400" b="1" dirty="0" err="1" smtClean="0">
                <a:solidFill>
                  <a:schemeClr val="accent6">
                    <a:lumMod val="40000"/>
                    <a:lumOff val="60000"/>
                  </a:schemeClr>
                </a:solidFill>
              </a:rPr>
              <a:t>ou</a:t>
            </a:r>
            <a:r>
              <a:rPr lang="sl-SI" sz="2400" b="1" dirty="0" smtClean="0">
                <a:solidFill>
                  <a:schemeClr val="accent6">
                    <a:lumMod val="40000"/>
                    <a:lumOff val="60000"/>
                  </a:schemeClr>
                </a:solidFill>
              </a:rPr>
              <a:t> </a:t>
            </a:r>
            <a:r>
              <a:rPr lang="sl-SI" sz="2400" b="1" dirty="0" err="1" smtClean="0">
                <a:solidFill>
                  <a:schemeClr val="accent6">
                    <a:lumMod val="40000"/>
                    <a:lumOff val="60000"/>
                  </a:schemeClr>
                </a:solidFill>
              </a:rPr>
              <a:t>Ecole</a:t>
            </a:r>
            <a:r>
              <a:rPr lang="sl-SI" sz="2400" b="1" dirty="0" smtClean="0">
                <a:solidFill>
                  <a:schemeClr val="accent6">
                    <a:lumMod val="40000"/>
                    <a:lumOff val="60000"/>
                  </a:schemeClr>
                </a:solidFill>
              </a:rPr>
              <a:t> </a:t>
            </a:r>
            <a:r>
              <a:rPr lang="sl-SI" sz="2400" b="1" dirty="0" err="1" smtClean="0">
                <a:solidFill>
                  <a:schemeClr val="accent6">
                    <a:lumMod val="40000"/>
                    <a:lumOff val="60000"/>
                  </a:schemeClr>
                </a:solidFill>
              </a:rPr>
              <a:t>des</a:t>
            </a:r>
            <a:r>
              <a:rPr lang="sl-SI" sz="2400" b="1" dirty="0" smtClean="0">
                <a:solidFill>
                  <a:schemeClr val="accent6">
                    <a:lumMod val="40000"/>
                    <a:lumOff val="60000"/>
                  </a:schemeClr>
                </a:solidFill>
              </a:rPr>
              <a:t> </a:t>
            </a:r>
            <a:r>
              <a:rPr lang="sl-SI" sz="2400" b="1" dirty="0" err="1" smtClean="0">
                <a:solidFill>
                  <a:schemeClr val="accent6">
                    <a:lumMod val="40000"/>
                    <a:lumOff val="60000"/>
                  </a:schemeClr>
                </a:solidFill>
              </a:rPr>
              <a:t>Mines</a:t>
            </a:r>
            <a:r>
              <a:rPr lang="sl-SI" sz="2400" b="1" dirty="0" smtClean="0">
                <a:solidFill>
                  <a:schemeClr val="accent6">
                    <a:lumMod val="40000"/>
                    <a:lumOff val="60000"/>
                  </a:schemeClr>
                </a:solidFill>
              </a:rPr>
              <a:t> </a:t>
            </a:r>
            <a:r>
              <a:rPr lang="sl-SI" dirty="0" smtClean="0"/>
              <a:t>: les </a:t>
            </a:r>
            <a:r>
              <a:rPr lang="sl-SI" dirty="0" err="1" smtClean="0"/>
              <a:t>responsables</a:t>
            </a:r>
            <a:r>
              <a:rPr lang="sl-SI" dirty="0" smtClean="0"/>
              <a:t> </a:t>
            </a:r>
            <a:r>
              <a:rPr lang="sl-SI" dirty="0" err="1" smtClean="0"/>
              <a:t>des</a:t>
            </a:r>
            <a:r>
              <a:rPr lang="sl-SI" dirty="0" smtClean="0"/>
              <a:t> </a:t>
            </a:r>
            <a:r>
              <a:rPr lang="sl-SI" dirty="0" err="1" smtClean="0"/>
              <a:t>secteurs</a:t>
            </a:r>
            <a:r>
              <a:rPr lang="sl-SI" dirty="0" smtClean="0"/>
              <a:t> d’</a:t>
            </a:r>
            <a:r>
              <a:rPr lang="sl-SI" dirty="0" err="1" smtClean="0"/>
              <a:t>ingenieurie</a:t>
            </a:r>
            <a:r>
              <a:rPr lang="sl-SI" dirty="0" smtClean="0"/>
              <a:t> </a:t>
            </a:r>
            <a:r>
              <a:rPr lang="sl-SI" dirty="0" err="1" smtClean="0"/>
              <a:t>et</a:t>
            </a:r>
            <a:r>
              <a:rPr lang="sl-SI" dirty="0" smtClean="0"/>
              <a:t> </a:t>
            </a:r>
            <a:r>
              <a:rPr lang="sl-SI" dirty="0" err="1" smtClean="0"/>
              <a:t>des</a:t>
            </a:r>
            <a:r>
              <a:rPr lang="sl-SI" dirty="0" smtClean="0"/>
              <a:t> </a:t>
            </a:r>
            <a:r>
              <a:rPr lang="sl-SI" dirty="0" err="1" smtClean="0"/>
              <a:t>travaux</a:t>
            </a:r>
            <a:r>
              <a:rPr lang="sl-SI" dirty="0" smtClean="0"/>
              <a:t> </a:t>
            </a:r>
            <a:r>
              <a:rPr lang="sl-SI" dirty="0" err="1" smtClean="0"/>
              <a:t>publics</a:t>
            </a:r>
            <a:endParaRPr lang="sl-SI" dirty="0" smtClean="0"/>
          </a:p>
        </p:txBody>
      </p:sp>
      <p:sp>
        <p:nvSpPr>
          <p:cNvPr id="8" name="Odreži kota na diagonali pravokotnika 7"/>
          <p:cNvSpPr/>
          <p:nvPr/>
        </p:nvSpPr>
        <p:spPr>
          <a:xfrm>
            <a:off x="6804248" y="4077072"/>
            <a:ext cx="2232248" cy="172819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200" b="1" dirty="0" err="1" smtClean="0">
                <a:solidFill>
                  <a:schemeClr val="accent6">
                    <a:lumMod val="40000"/>
                    <a:lumOff val="60000"/>
                  </a:schemeClr>
                </a:solidFill>
              </a:rPr>
              <a:t>Ecole</a:t>
            </a:r>
            <a:r>
              <a:rPr lang="sl-SI" sz="2200" b="1" dirty="0" smtClean="0">
                <a:solidFill>
                  <a:schemeClr val="accent6">
                    <a:lumMod val="40000"/>
                    <a:lumOff val="60000"/>
                  </a:schemeClr>
                </a:solidFill>
              </a:rPr>
              <a:t> </a:t>
            </a:r>
            <a:r>
              <a:rPr lang="sl-SI" sz="2200" b="1" dirty="0" err="1" smtClean="0">
                <a:solidFill>
                  <a:schemeClr val="accent6">
                    <a:lumMod val="40000"/>
                    <a:lumOff val="60000"/>
                  </a:schemeClr>
                </a:solidFill>
              </a:rPr>
              <a:t>Polytechnique</a:t>
            </a:r>
            <a:r>
              <a:rPr lang="sl-SI" sz="2200" b="1" dirty="0">
                <a:solidFill>
                  <a:schemeClr val="accent6">
                    <a:lumMod val="40000"/>
                    <a:lumOff val="60000"/>
                  </a:schemeClr>
                </a:solidFill>
              </a:rPr>
              <a:t> </a:t>
            </a:r>
            <a:r>
              <a:rPr lang="sl-SI" dirty="0" smtClean="0"/>
              <a:t>: les </a:t>
            </a:r>
            <a:r>
              <a:rPr lang="sl-SI" dirty="0" err="1" smtClean="0"/>
              <a:t>ingénieurs</a:t>
            </a:r>
            <a:endParaRPr lang="sl-S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04664"/>
            <a:ext cx="8229600" cy="2736304"/>
          </a:xfrm>
        </p:spPr>
        <p:txBody>
          <a:bodyPr>
            <a:normAutofit/>
          </a:bodyPr>
          <a:lstStyle/>
          <a:p>
            <a:pPr algn="l"/>
            <a:r>
              <a:rPr lang="sl-SI" sz="2000" i="1" dirty="0" smtClean="0"/>
              <a:t>Henri-</a:t>
            </a:r>
            <a:r>
              <a:rPr lang="sl-SI" sz="2000" i="1" dirty="0" err="1" smtClean="0"/>
              <a:t>Antoine</a:t>
            </a:r>
            <a:r>
              <a:rPr lang="sl-SI" sz="2000" i="1" dirty="0" smtClean="0"/>
              <a:t> </a:t>
            </a:r>
            <a:r>
              <a:rPr lang="sl-SI" sz="2000" i="1" dirty="0" err="1" smtClean="0"/>
              <a:t>Grouès</a:t>
            </a:r>
            <a:r>
              <a:rPr lang="sl-SI" sz="2000" i="1" dirty="0" smtClean="0"/>
              <a:t> </a:t>
            </a:r>
            <a:r>
              <a:rPr lang="sl-SI" sz="2000" dirty="0" err="1" smtClean="0"/>
              <a:t>dit</a:t>
            </a:r>
            <a:r>
              <a:rPr lang="sl-SI" sz="2000" dirty="0" smtClean="0"/>
              <a:t>  l’ </a:t>
            </a:r>
            <a:r>
              <a:rPr lang="sl-SI" sz="2000" dirty="0" err="1" smtClean="0"/>
              <a:t>Abbé</a:t>
            </a:r>
            <a:r>
              <a:rPr lang="sl-SI" sz="2000" dirty="0" smtClean="0"/>
              <a:t> Pierre</a:t>
            </a:r>
            <a:r>
              <a:rPr lang="sl-SI" sz="2000" dirty="0"/>
              <a:t/>
            </a:r>
            <a:br>
              <a:rPr lang="sl-SI" sz="2000" dirty="0"/>
            </a:br>
            <a:r>
              <a:rPr lang="sl-SI" sz="2000" dirty="0" smtClean="0"/>
              <a:t>				</a:t>
            </a:r>
            <a:r>
              <a:rPr lang="sl-SI" sz="2000" dirty="0" smtClean="0">
                <a:solidFill>
                  <a:srgbClr val="FF0000"/>
                </a:solidFill>
              </a:rPr>
              <a:t>“</a:t>
            </a:r>
            <a:r>
              <a:rPr lang="sl-SI" sz="2000" dirty="0" err="1" smtClean="0">
                <a:solidFill>
                  <a:srgbClr val="FF0000"/>
                </a:solidFill>
              </a:rPr>
              <a:t>Vivre</a:t>
            </a:r>
            <a:r>
              <a:rPr lang="sl-SI" sz="2000" dirty="0" smtClean="0">
                <a:solidFill>
                  <a:srgbClr val="FF0000"/>
                </a:solidFill>
              </a:rPr>
              <a:t>, c’</a:t>
            </a:r>
            <a:r>
              <a:rPr lang="sl-SI" sz="2000" dirty="0" err="1" smtClean="0">
                <a:solidFill>
                  <a:srgbClr val="FF0000"/>
                </a:solidFill>
              </a:rPr>
              <a:t>est</a:t>
            </a:r>
            <a:r>
              <a:rPr lang="sl-SI" sz="2000" dirty="0" smtClean="0">
                <a:solidFill>
                  <a:srgbClr val="FF0000"/>
                </a:solidFill>
              </a:rPr>
              <a:t> </a:t>
            </a:r>
            <a:r>
              <a:rPr lang="sl-SI" sz="2000" dirty="0" err="1" smtClean="0">
                <a:solidFill>
                  <a:srgbClr val="FF0000"/>
                </a:solidFill>
              </a:rPr>
              <a:t>apprendre</a:t>
            </a:r>
            <a:r>
              <a:rPr lang="sl-SI" sz="2000" dirty="0" smtClean="0">
                <a:solidFill>
                  <a:srgbClr val="FF0000"/>
                </a:solidFill>
              </a:rPr>
              <a:t> à </a:t>
            </a:r>
            <a:r>
              <a:rPr lang="sl-SI" sz="2000" dirty="0" err="1" smtClean="0">
                <a:solidFill>
                  <a:srgbClr val="FF0000"/>
                </a:solidFill>
              </a:rPr>
              <a:t>aimer</a:t>
            </a:r>
            <a:r>
              <a:rPr lang="sl-SI" sz="2000" dirty="0" smtClean="0">
                <a:solidFill>
                  <a:srgbClr val="FF0000"/>
                </a:solidFill>
              </a:rPr>
              <a:t>.”</a:t>
            </a:r>
            <a:r>
              <a:rPr lang="sl-SI" sz="2000" dirty="0" smtClean="0"/>
              <a:t/>
            </a:r>
            <a:br>
              <a:rPr lang="sl-SI" sz="2000" dirty="0" smtClean="0"/>
            </a:br>
            <a:r>
              <a:rPr lang="sl-SI" sz="2000" dirty="0" smtClean="0"/>
              <a:t>- s’</a:t>
            </a:r>
            <a:r>
              <a:rPr lang="sl-SI" sz="2000" dirty="0" err="1" smtClean="0"/>
              <a:t>engage</a:t>
            </a:r>
            <a:r>
              <a:rPr lang="sl-SI" sz="2000" dirty="0" smtClean="0"/>
              <a:t> </a:t>
            </a:r>
            <a:r>
              <a:rPr lang="sl-SI" sz="2000" dirty="0" err="1" smtClean="0"/>
              <a:t>dans</a:t>
            </a:r>
            <a:r>
              <a:rPr lang="sl-SI" sz="2000" dirty="0" smtClean="0"/>
              <a:t> la </a:t>
            </a:r>
            <a:r>
              <a:rPr lang="sl-SI" sz="2000" dirty="0" err="1" smtClean="0"/>
              <a:t>résistance</a:t>
            </a:r>
            <a:r>
              <a:rPr lang="sl-SI" sz="2000" dirty="0" smtClean="0"/>
              <a:t> </a:t>
            </a:r>
            <a:r>
              <a:rPr lang="sl-SI" sz="2000" dirty="0" err="1" smtClean="0"/>
              <a:t>pour</a:t>
            </a:r>
            <a:r>
              <a:rPr lang="sl-SI" sz="2000" dirty="0" smtClean="0"/>
              <a:t> </a:t>
            </a:r>
            <a:r>
              <a:rPr lang="sl-SI" sz="2000" dirty="0" err="1" smtClean="0"/>
              <a:t>aider</a:t>
            </a:r>
            <a:r>
              <a:rPr lang="sl-SI" sz="2000" dirty="0" smtClean="0"/>
              <a:t> les </a:t>
            </a:r>
            <a:r>
              <a:rPr lang="sl-SI" sz="2000" dirty="0" err="1" smtClean="0"/>
              <a:t>juifs</a:t>
            </a:r>
            <a:r>
              <a:rPr lang="sl-SI" sz="2000" dirty="0" smtClean="0"/>
              <a:t>,</a:t>
            </a:r>
            <a:br>
              <a:rPr lang="sl-SI" sz="2000" dirty="0" smtClean="0"/>
            </a:br>
            <a:r>
              <a:rPr lang="sl-SI" sz="2000" dirty="0" smtClean="0"/>
              <a:t>- </a:t>
            </a:r>
            <a:r>
              <a:rPr lang="sl-SI" sz="2000" dirty="0" err="1" smtClean="0"/>
              <a:t>après</a:t>
            </a:r>
            <a:r>
              <a:rPr lang="sl-SI" sz="2000" dirty="0" smtClean="0"/>
              <a:t> la </a:t>
            </a:r>
            <a:r>
              <a:rPr lang="sl-SI" sz="2000" dirty="0" err="1" smtClean="0"/>
              <a:t>guerre</a:t>
            </a:r>
            <a:r>
              <a:rPr lang="sl-SI" sz="2000" dirty="0" smtClean="0"/>
              <a:t>, </a:t>
            </a:r>
            <a:r>
              <a:rPr lang="sl-SI" sz="2000" dirty="0" err="1" smtClean="0"/>
              <a:t>devient</a:t>
            </a:r>
            <a:r>
              <a:rPr lang="sl-SI" sz="2000" dirty="0" smtClean="0"/>
              <a:t> </a:t>
            </a:r>
            <a:r>
              <a:rPr lang="sl-SI" sz="2000" dirty="0" err="1" smtClean="0"/>
              <a:t>député</a:t>
            </a:r>
            <a:r>
              <a:rPr lang="sl-SI" sz="2000" dirty="0" smtClean="0"/>
              <a:t> de </a:t>
            </a:r>
            <a:r>
              <a:rPr lang="sl-SI" sz="2000" dirty="0" err="1" smtClean="0"/>
              <a:t>Meurthe</a:t>
            </a:r>
            <a:r>
              <a:rPr lang="sl-SI" sz="2000" dirty="0" smtClean="0"/>
              <a:t>-</a:t>
            </a:r>
            <a:r>
              <a:rPr lang="sl-SI" sz="2000" dirty="0" err="1" smtClean="0"/>
              <a:t>et</a:t>
            </a:r>
            <a:r>
              <a:rPr lang="sl-SI" sz="2000" dirty="0" smtClean="0"/>
              <a:t>-</a:t>
            </a:r>
            <a:r>
              <a:rPr lang="sl-SI" sz="2000" dirty="0" err="1" smtClean="0"/>
              <a:t>Moselle</a:t>
            </a:r>
            <a:r>
              <a:rPr lang="sl-SI" sz="2000" dirty="0" smtClean="0"/>
              <a:t/>
            </a:r>
            <a:br>
              <a:rPr lang="sl-SI" sz="2000" dirty="0" smtClean="0"/>
            </a:br>
            <a:r>
              <a:rPr lang="sl-SI" sz="2000" dirty="0" smtClean="0"/>
              <a:t>- en 1949 : </a:t>
            </a:r>
            <a:r>
              <a:rPr lang="sl-SI" sz="2000" dirty="0" err="1" smtClean="0"/>
              <a:t>crée</a:t>
            </a:r>
            <a:r>
              <a:rPr lang="sl-SI" sz="2000" dirty="0" smtClean="0"/>
              <a:t> l’</a:t>
            </a:r>
            <a:r>
              <a:rPr lang="sl-SI" sz="2000" dirty="0" err="1" smtClean="0"/>
              <a:t>association</a:t>
            </a:r>
            <a:r>
              <a:rPr lang="sl-SI" sz="2000" dirty="0" smtClean="0"/>
              <a:t> “les </a:t>
            </a:r>
            <a:r>
              <a:rPr lang="sl-SI" sz="2000" dirty="0" err="1" smtClean="0"/>
              <a:t>compagnons</a:t>
            </a:r>
            <a:r>
              <a:rPr lang="sl-SI" sz="2000" dirty="0" smtClean="0"/>
              <a:t> d’</a:t>
            </a:r>
            <a:r>
              <a:rPr lang="sl-SI" sz="2000" dirty="0" err="1" smtClean="0"/>
              <a:t>Emmaus</a:t>
            </a:r>
            <a:r>
              <a:rPr lang="sl-SI" sz="2000" dirty="0" smtClean="0"/>
              <a:t>”</a:t>
            </a:r>
            <a:br>
              <a:rPr lang="sl-SI" sz="2000" dirty="0" smtClean="0"/>
            </a:br>
            <a:r>
              <a:rPr lang="sl-SI" sz="2000" dirty="0" smtClean="0"/>
              <a:t>- </a:t>
            </a:r>
            <a:r>
              <a:rPr lang="sl-SI" sz="2000" dirty="0" err="1" smtClean="0"/>
              <a:t>hiver</a:t>
            </a:r>
            <a:r>
              <a:rPr lang="sl-SI" sz="2000" dirty="0" smtClean="0"/>
              <a:t> 1954 : </a:t>
            </a:r>
            <a:r>
              <a:rPr lang="sl-SI" sz="2000" dirty="0" err="1" smtClean="0"/>
              <a:t>très</a:t>
            </a:r>
            <a:r>
              <a:rPr lang="sl-SI" sz="2000" dirty="0" smtClean="0"/>
              <a:t> rude </a:t>
            </a:r>
            <a:r>
              <a:rPr lang="sl-SI" sz="2000" dirty="0" err="1" smtClean="0"/>
              <a:t>hiver</a:t>
            </a:r>
            <a:r>
              <a:rPr lang="sl-SI" sz="2000" dirty="0" smtClean="0"/>
              <a:t>, </a:t>
            </a:r>
            <a:r>
              <a:rPr lang="sl-SI" sz="2000" dirty="0" err="1" smtClean="0"/>
              <a:t>il</a:t>
            </a:r>
            <a:r>
              <a:rPr lang="sl-SI" sz="2000" dirty="0" smtClean="0"/>
              <a:t> </a:t>
            </a:r>
            <a:r>
              <a:rPr lang="sl-SI" sz="2000" dirty="0" err="1" smtClean="0"/>
              <a:t>lance</a:t>
            </a:r>
            <a:r>
              <a:rPr lang="sl-SI" sz="2000" dirty="0" smtClean="0"/>
              <a:t> </a:t>
            </a:r>
            <a:r>
              <a:rPr lang="sl-SI" sz="2000" dirty="0" err="1" smtClean="0"/>
              <a:t>un</a:t>
            </a:r>
            <a:r>
              <a:rPr lang="sl-SI" sz="2000" dirty="0" smtClean="0"/>
              <a:t> </a:t>
            </a:r>
            <a:r>
              <a:rPr lang="sl-SI" sz="2000" dirty="0" err="1" smtClean="0"/>
              <a:t>appel</a:t>
            </a:r>
            <a:r>
              <a:rPr lang="sl-SI" sz="2000" dirty="0" smtClean="0"/>
              <a:t> à la radio </a:t>
            </a:r>
            <a:r>
              <a:rPr lang="sl-SI" sz="2000" dirty="0" err="1" smtClean="0"/>
              <a:t>pour</a:t>
            </a:r>
            <a:r>
              <a:rPr lang="sl-SI" sz="2000" dirty="0" smtClean="0"/>
              <a:t> les </a:t>
            </a:r>
            <a:r>
              <a:rPr lang="sl-SI" sz="2000" dirty="0" err="1" smtClean="0"/>
              <a:t>sans</a:t>
            </a:r>
            <a:r>
              <a:rPr lang="sl-SI" sz="2000" dirty="0" smtClean="0"/>
              <a:t>-</a:t>
            </a:r>
            <a:r>
              <a:rPr lang="sl-SI" sz="2000" dirty="0" err="1" smtClean="0"/>
              <a:t>logis</a:t>
            </a:r>
            <a:r>
              <a:rPr lang="sl-SI" sz="2000" dirty="0" smtClean="0"/>
              <a:t/>
            </a:r>
            <a:br>
              <a:rPr lang="sl-SI" sz="2000" dirty="0" smtClean="0"/>
            </a:br>
            <a:endParaRPr lang="sl-SI" sz="2000" dirty="0"/>
          </a:p>
        </p:txBody>
      </p:sp>
      <p:pic>
        <p:nvPicPr>
          <p:cNvPr id="3" name="Picture 2"/>
          <p:cNvPicPr>
            <a:picLocks noChangeAspect="1" noChangeArrowheads="1"/>
          </p:cNvPicPr>
          <p:nvPr/>
        </p:nvPicPr>
        <p:blipFill>
          <a:blip r:embed="rId3" cstate="print"/>
          <a:srcRect/>
          <a:stretch>
            <a:fillRect/>
          </a:stretch>
        </p:blipFill>
        <p:spPr bwMode="auto">
          <a:xfrm>
            <a:off x="179512" y="3284984"/>
            <a:ext cx="4953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gament 1 2"/>
          <p:cNvSpPr/>
          <p:nvPr/>
        </p:nvSpPr>
        <p:spPr>
          <a:xfrm>
            <a:off x="1187624" y="260648"/>
            <a:ext cx="7344816" cy="5904656"/>
          </a:xfrm>
          <a:prstGeom prst="vertic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Aharoni" pitchFamily="2" charset="-79"/>
                <a:cs typeface="Aharoni" pitchFamily="2" charset="-79"/>
              </a:rPr>
              <a:t>Allons enfants de la Patrie</a:t>
            </a:r>
            <a:br>
              <a:rPr lang="fr-FR" sz="2000" dirty="0" smtClean="0">
                <a:latin typeface="Aharoni" pitchFamily="2" charset="-79"/>
                <a:cs typeface="Aharoni" pitchFamily="2" charset="-79"/>
              </a:rPr>
            </a:br>
            <a:r>
              <a:rPr lang="fr-FR" sz="2000" dirty="0" smtClean="0">
                <a:latin typeface="Aharoni" pitchFamily="2" charset="-79"/>
                <a:cs typeface="Aharoni" pitchFamily="2" charset="-79"/>
              </a:rPr>
              <a:t>Le jour de gloire est arrivé !</a:t>
            </a:r>
            <a:br>
              <a:rPr lang="fr-FR" sz="2000" dirty="0" smtClean="0">
                <a:latin typeface="Aharoni" pitchFamily="2" charset="-79"/>
                <a:cs typeface="Aharoni" pitchFamily="2" charset="-79"/>
              </a:rPr>
            </a:br>
            <a:r>
              <a:rPr lang="fr-FR" sz="2000" dirty="0" smtClean="0">
                <a:latin typeface="Aharoni" pitchFamily="2" charset="-79"/>
                <a:cs typeface="Aharoni" pitchFamily="2" charset="-79"/>
              </a:rPr>
              <a:t>Contre nous de la tyrannie</a:t>
            </a:r>
            <a:br>
              <a:rPr lang="fr-FR" sz="2000" dirty="0" smtClean="0">
                <a:latin typeface="Aharoni" pitchFamily="2" charset="-79"/>
                <a:cs typeface="Aharoni" pitchFamily="2" charset="-79"/>
              </a:rPr>
            </a:br>
            <a:r>
              <a:rPr lang="fr-FR" sz="2000" dirty="0" smtClean="0">
                <a:latin typeface="Aharoni" pitchFamily="2" charset="-79"/>
                <a:cs typeface="Aharoni" pitchFamily="2" charset="-79"/>
              </a:rPr>
              <a:t>L'étendard sanglant est levé</a:t>
            </a:r>
            <a:br>
              <a:rPr lang="fr-FR" sz="2000" dirty="0" smtClean="0">
                <a:latin typeface="Aharoni" pitchFamily="2" charset="-79"/>
                <a:cs typeface="Aharoni" pitchFamily="2" charset="-79"/>
              </a:rPr>
            </a:br>
            <a:r>
              <a:rPr lang="fr-FR" sz="2000" dirty="0" smtClean="0">
                <a:latin typeface="Aharoni" pitchFamily="2" charset="-79"/>
                <a:cs typeface="Aharoni" pitchFamily="2" charset="-79"/>
              </a:rPr>
              <a:t>Entendez-vous dans nos campagnes</a:t>
            </a:r>
            <a:br>
              <a:rPr lang="fr-FR" sz="2000" dirty="0" smtClean="0">
                <a:latin typeface="Aharoni" pitchFamily="2" charset="-79"/>
                <a:cs typeface="Aharoni" pitchFamily="2" charset="-79"/>
              </a:rPr>
            </a:br>
            <a:r>
              <a:rPr lang="fr-FR" sz="2000" dirty="0" smtClean="0">
                <a:latin typeface="Aharoni" pitchFamily="2" charset="-79"/>
                <a:cs typeface="Aharoni" pitchFamily="2" charset="-79"/>
              </a:rPr>
              <a:t>Mugir ces féroces soldats?</a:t>
            </a:r>
            <a:br>
              <a:rPr lang="fr-FR" sz="2000" dirty="0" smtClean="0">
                <a:latin typeface="Aharoni" pitchFamily="2" charset="-79"/>
                <a:cs typeface="Aharoni" pitchFamily="2" charset="-79"/>
              </a:rPr>
            </a:br>
            <a:r>
              <a:rPr lang="fr-FR" sz="2000" dirty="0" smtClean="0">
                <a:latin typeface="Aharoni" pitchFamily="2" charset="-79"/>
                <a:cs typeface="Aharoni" pitchFamily="2" charset="-79"/>
              </a:rPr>
              <a:t>Ils viennent jusque dans vos bras.</a:t>
            </a:r>
            <a:br>
              <a:rPr lang="fr-FR" sz="2000" dirty="0" smtClean="0">
                <a:latin typeface="Aharoni" pitchFamily="2" charset="-79"/>
                <a:cs typeface="Aharoni" pitchFamily="2" charset="-79"/>
              </a:rPr>
            </a:br>
            <a:r>
              <a:rPr lang="fr-FR" sz="2000" dirty="0" smtClean="0">
                <a:latin typeface="Aharoni" pitchFamily="2" charset="-79"/>
                <a:cs typeface="Aharoni" pitchFamily="2" charset="-79"/>
              </a:rPr>
              <a:t>Égorger vos fils, vos compagnes!</a:t>
            </a:r>
          </a:p>
          <a:p>
            <a:pPr algn="ctr"/>
            <a:endParaRPr lang="sl-SI" sz="2000" i="1" dirty="0" smtClean="0">
              <a:latin typeface="Aharoni" pitchFamily="2" charset="-79"/>
              <a:cs typeface="Aharoni" pitchFamily="2" charset="-79"/>
            </a:endParaRPr>
          </a:p>
          <a:p>
            <a:pPr algn="ctr"/>
            <a:r>
              <a:rPr lang="fr-FR" sz="2000" i="1" dirty="0" smtClean="0">
                <a:latin typeface="Aharoni" pitchFamily="2" charset="-79"/>
                <a:cs typeface="Aharoni" pitchFamily="2" charset="-79"/>
              </a:rPr>
              <a:t>Aux armes citoyens</a:t>
            </a:r>
            <a:br>
              <a:rPr lang="fr-FR" sz="2000" i="1" dirty="0" smtClean="0">
                <a:latin typeface="Aharoni" pitchFamily="2" charset="-79"/>
                <a:cs typeface="Aharoni" pitchFamily="2" charset="-79"/>
              </a:rPr>
            </a:br>
            <a:r>
              <a:rPr lang="fr-FR" sz="2000" i="1" dirty="0" smtClean="0">
                <a:latin typeface="Aharoni" pitchFamily="2" charset="-79"/>
                <a:cs typeface="Aharoni" pitchFamily="2" charset="-79"/>
              </a:rPr>
              <a:t>Formez vos bataillons</a:t>
            </a:r>
            <a:br>
              <a:rPr lang="fr-FR" sz="2000" i="1" dirty="0" smtClean="0">
                <a:latin typeface="Aharoni" pitchFamily="2" charset="-79"/>
                <a:cs typeface="Aharoni" pitchFamily="2" charset="-79"/>
              </a:rPr>
            </a:br>
            <a:r>
              <a:rPr lang="fr-FR" sz="2000" i="1" dirty="0" smtClean="0">
                <a:latin typeface="Aharoni" pitchFamily="2" charset="-79"/>
                <a:cs typeface="Aharoni" pitchFamily="2" charset="-79"/>
              </a:rPr>
              <a:t>Marchons, marchons</a:t>
            </a:r>
            <a:br>
              <a:rPr lang="fr-FR" sz="2000" i="1" dirty="0" smtClean="0">
                <a:latin typeface="Aharoni" pitchFamily="2" charset="-79"/>
                <a:cs typeface="Aharoni" pitchFamily="2" charset="-79"/>
              </a:rPr>
            </a:br>
            <a:r>
              <a:rPr lang="fr-FR" sz="2000" i="1" dirty="0" smtClean="0">
                <a:latin typeface="Aharoni" pitchFamily="2" charset="-79"/>
                <a:cs typeface="Aharoni" pitchFamily="2" charset="-79"/>
              </a:rPr>
              <a:t>Qu'un sang impur</a:t>
            </a:r>
            <a:br>
              <a:rPr lang="fr-FR" sz="2000" i="1" dirty="0" smtClean="0">
                <a:latin typeface="Aharoni" pitchFamily="2" charset="-79"/>
                <a:cs typeface="Aharoni" pitchFamily="2" charset="-79"/>
              </a:rPr>
            </a:br>
            <a:r>
              <a:rPr lang="fr-FR" sz="2000" i="1" dirty="0" smtClean="0">
                <a:latin typeface="Aharoni" pitchFamily="2" charset="-79"/>
                <a:cs typeface="Aharoni" pitchFamily="2" charset="-79"/>
              </a:rPr>
              <a:t>Abreuve nos sillons</a:t>
            </a:r>
            <a:endParaRPr lang="sl-SI" sz="2000" i="1" dirty="0" smtClean="0">
              <a:latin typeface="Aharoni" pitchFamily="2" charset="-79"/>
              <a:cs typeface="Aharoni" pitchFamily="2" charset="-79"/>
            </a:endParaRPr>
          </a:p>
          <a:p>
            <a:pPr algn="ctr"/>
            <a:endParaRPr lang="fr-FR" sz="2000" dirty="0">
              <a:latin typeface="Aharoni" pitchFamily="2" charset="-79"/>
              <a:cs typeface="Aharoni" pitchFamily="2" charset="-79"/>
            </a:endParaRPr>
          </a:p>
        </p:txBody>
      </p:sp>
      <p:sp>
        <p:nvSpPr>
          <p:cNvPr id="4" name="Pravokotnik 3"/>
          <p:cNvSpPr/>
          <p:nvPr/>
        </p:nvSpPr>
        <p:spPr>
          <a:xfrm>
            <a:off x="2483768" y="5373217"/>
            <a:ext cx="4374232" cy="761747"/>
          </a:xfrm>
          <a:prstGeom prst="rect">
            <a:avLst/>
          </a:prstGeom>
        </p:spPr>
        <p:txBody>
          <a:bodyPr wrap="square">
            <a:spAutoFit/>
          </a:bodyPr>
          <a:lstStyle/>
          <a:p>
            <a:pPr algn="r"/>
            <a:endParaRPr lang="sl-SI" sz="800" dirty="0" smtClean="0">
              <a:hlinkClick r:id="rId3"/>
            </a:endParaRPr>
          </a:p>
          <a:p>
            <a:pPr algn="r"/>
            <a:endParaRPr lang="sl-SI" sz="800" dirty="0">
              <a:hlinkClick r:id="rId3"/>
            </a:endParaRPr>
          </a:p>
          <a:p>
            <a:pPr algn="r"/>
            <a:endParaRPr lang="sl-SI" sz="800" dirty="0" smtClean="0">
              <a:hlinkClick r:id="rId3"/>
            </a:endParaRPr>
          </a:p>
          <a:p>
            <a:pPr algn="r"/>
            <a:r>
              <a:rPr lang="sl-SI" sz="800" dirty="0" smtClean="0">
                <a:hlinkClick r:id="rId3"/>
              </a:rPr>
              <a:t>http://www.youtube.com/watch?v=K4UdpkL7E4M&amp;feature=related</a:t>
            </a:r>
            <a:endParaRPr lang="sl-SI" sz="800" dirty="0" smtClean="0"/>
          </a:p>
          <a:p>
            <a:endParaRPr lang="sl-SI" sz="11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a:stretch>
            <a:fillRect/>
          </a:stretch>
        </p:blipFill>
        <p:spPr bwMode="auto">
          <a:xfrm>
            <a:off x="6732240" y="2708920"/>
            <a:ext cx="1701275" cy="722097"/>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5292080" y="4509120"/>
            <a:ext cx="1238250" cy="1619250"/>
          </a:xfrm>
          <a:prstGeom prst="rect">
            <a:avLst/>
          </a:prstGeom>
          <a:noFill/>
          <a:ln w="9525">
            <a:noFill/>
            <a:miter lim="800000"/>
            <a:headEnd/>
            <a:tailEnd/>
          </a:ln>
        </p:spPr>
      </p:pic>
      <p:pic>
        <p:nvPicPr>
          <p:cNvPr id="18439" name="Picture 7"/>
          <p:cNvPicPr>
            <a:picLocks noChangeAspect="1" noChangeArrowheads="1"/>
          </p:cNvPicPr>
          <p:nvPr/>
        </p:nvPicPr>
        <p:blipFill>
          <a:blip r:embed="rId5" cstate="print"/>
          <a:srcRect/>
          <a:stretch>
            <a:fillRect/>
          </a:stretch>
        </p:blipFill>
        <p:spPr bwMode="auto">
          <a:xfrm>
            <a:off x="755576" y="476672"/>
            <a:ext cx="1428750" cy="1457325"/>
          </a:xfrm>
          <a:prstGeom prst="rect">
            <a:avLst/>
          </a:prstGeom>
          <a:noFill/>
          <a:ln w="9525">
            <a:noFill/>
            <a:miter lim="800000"/>
            <a:headEnd/>
            <a:tailEnd/>
          </a:ln>
        </p:spPr>
      </p:pic>
      <p:pic>
        <p:nvPicPr>
          <p:cNvPr id="18440" name="Picture 8"/>
          <p:cNvPicPr>
            <a:picLocks noChangeAspect="1" noChangeArrowheads="1"/>
          </p:cNvPicPr>
          <p:nvPr/>
        </p:nvPicPr>
        <p:blipFill>
          <a:blip r:embed="rId6" cstate="print"/>
          <a:srcRect/>
          <a:stretch>
            <a:fillRect/>
          </a:stretch>
        </p:blipFill>
        <p:spPr bwMode="auto">
          <a:xfrm>
            <a:off x="971600" y="4077072"/>
            <a:ext cx="1538089" cy="1895961"/>
          </a:xfrm>
          <a:prstGeom prst="rect">
            <a:avLst/>
          </a:prstGeom>
          <a:noFill/>
          <a:ln w="9525">
            <a:noFill/>
            <a:miter lim="800000"/>
            <a:headEnd/>
            <a:tailEnd/>
          </a:ln>
        </p:spPr>
      </p:pic>
      <p:pic>
        <p:nvPicPr>
          <p:cNvPr id="18441" name="Picture 9"/>
          <p:cNvPicPr>
            <a:picLocks noChangeAspect="1" noChangeArrowheads="1"/>
          </p:cNvPicPr>
          <p:nvPr/>
        </p:nvPicPr>
        <p:blipFill>
          <a:blip r:embed="rId7" cstate="print"/>
          <a:srcRect/>
          <a:stretch>
            <a:fillRect/>
          </a:stretch>
        </p:blipFill>
        <p:spPr bwMode="auto">
          <a:xfrm>
            <a:off x="5004048" y="620688"/>
            <a:ext cx="1582316" cy="1186737"/>
          </a:xfrm>
          <a:prstGeom prst="rect">
            <a:avLst/>
          </a:prstGeom>
          <a:noFill/>
          <a:ln w="9525">
            <a:noFill/>
            <a:miter lim="800000"/>
            <a:headEnd/>
            <a:tailEnd/>
          </a:ln>
        </p:spPr>
      </p:pic>
      <p:sp>
        <p:nvSpPr>
          <p:cNvPr id="10" name="Elipsa 9"/>
          <p:cNvSpPr/>
          <p:nvPr/>
        </p:nvSpPr>
        <p:spPr>
          <a:xfrm>
            <a:off x="755576" y="2276872"/>
            <a:ext cx="5400600" cy="1778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200" dirty="0" smtClean="0"/>
              <a:t>BRICOLER</a:t>
            </a:r>
          </a:p>
          <a:p>
            <a:pPr algn="ctr"/>
            <a:r>
              <a:rPr lang="sl-SI" sz="2200" dirty="0" smtClean="0"/>
              <a:t>LE BRICOLAGE</a:t>
            </a:r>
          </a:p>
          <a:p>
            <a:pPr algn="ctr"/>
            <a:r>
              <a:rPr lang="sl-SI" sz="2200" dirty="0" smtClean="0"/>
              <a:t>UN BRICOLEUR DU DIMANCHE</a:t>
            </a:r>
          </a:p>
          <a:p>
            <a:pPr algn="ctr"/>
            <a:r>
              <a:rPr lang="sl-SI" sz="2200" dirty="0" smtClean="0"/>
              <a:t>“UNE BRICOLE”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404665"/>
            <a:ext cx="4390256" cy="72007"/>
          </a:xfrm>
        </p:spPr>
        <p:txBody>
          <a:bodyPr>
            <a:normAutofit fontScale="90000"/>
          </a:bodyPr>
          <a:lstStyle/>
          <a:p>
            <a:endParaRPr lang="sl-SI" dirty="0"/>
          </a:p>
        </p:txBody>
      </p:sp>
      <p:sp>
        <p:nvSpPr>
          <p:cNvPr id="3" name="Podnaslov 2"/>
          <p:cNvSpPr>
            <a:spLocks noGrp="1"/>
          </p:cNvSpPr>
          <p:nvPr>
            <p:ph type="subTitle" idx="1"/>
          </p:nvPr>
        </p:nvSpPr>
        <p:spPr>
          <a:xfrm>
            <a:off x="1371600" y="4941168"/>
            <a:ext cx="6400800" cy="864096"/>
          </a:xfrm>
        </p:spPr>
        <p:txBody>
          <a:bodyPr>
            <a:normAutofit/>
          </a:bodyPr>
          <a:lstStyle/>
          <a:p>
            <a:pPr algn="r"/>
            <a:r>
              <a:rPr lang="sl-SI" sz="4400" b="1" dirty="0" smtClean="0">
                <a:solidFill>
                  <a:schemeClr val="tx2">
                    <a:lumMod val="75000"/>
                  </a:schemeClr>
                </a:solidFill>
              </a:rPr>
              <a:t>COCORICO</a:t>
            </a:r>
            <a:endParaRPr lang="sl-SI" sz="4400" b="1" dirty="0">
              <a:solidFill>
                <a:schemeClr val="tx2">
                  <a:lumMod val="75000"/>
                </a:schemeClr>
              </a:solidFill>
            </a:endParaRPr>
          </a:p>
        </p:txBody>
      </p:sp>
      <p:pic>
        <p:nvPicPr>
          <p:cNvPr id="19458" name="Picture 2"/>
          <p:cNvPicPr>
            <a:picLocks noChangeAspect="1" noChangeArrowheads="1"/>
          </p:cNvPicPr>
          <p:nvPr/>
        </p:nvPicPr>
        <p:blipFill>
          <a:blip r:embed="rId3" cstate="print"/>
          <a:srcRect/>
          <a:stretch>
            <a:fillRect/>
          </a:stretch>
        </p:blipFill>
        <p:spPr bwMode="auto">
          <a:xfrm>
            <a:off x="6012160" y="116632"/>
            <a:ext cx="2857500" cy="3810000"/>
          </a:xfrm>
          <a:prstGeom prst="rect">
            <a:avLst/>
          </a:prstGeom>
          <a:noFill/>
          <a:ln w="9525">
            <a:noFill/>
            <a:miter lim="800000"/>
            <a:headEnd/>
            <a:tailEnd/>
          </a:ln>
        </p:spPr>
      </p:pic>
      <p:sp>
        <p:nvSpPr>
          <p:cNvPr id="5" name="Zaokrožen pravokotni oblaček 4"/>
          <p:cNvSpPr/>
          <p:nvPr/>
        </p:nvSpPr>
        <p:spPr>
          <a:xfrm>
            <a:off x="827584" y="260648"/>
            <a:ext cx="3888432" cy="1584176"/>
          </a:xfrm>
          <a:prstGeom prst="wedgeRoundRectCallout">
            <a:avLst>
              <a:gd name="adj1" fmla="val -7295"/>
              <a:gd name="adj2" fmla="val 8465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2">
                    <a:lumMod val="75000"/>
                  </a:schemeClr>
                </a:solidFill>
              </a:rPr>
              <a:t>COMBATIF, </a:t>
            </a:r>
          </a:p>
          <a:p>
            <a:pPr algn="ctr"/>
            <a:r>
              <a:rPr lang="sl-SI" dirty="0" smtClean="0">
                <a:solidFill>
                  <a:schemeClr val="tx2">
                    <a:lumMod val="75000"/>
                  </a:schemeClr>
                </a:solidFill>
              </a:rPr>
              <a:t>EXEMPLAIRE, </a:t>
            </a:r>
          </a:p>
          <a:p>
            <a:pPr algn="ctr"/>
            <a:r>
              <a:rPr lang="sl-SI" dirty="0" smtClean="0">
                <a:solidFill>
                  <a:schemeClr val="tx2">
                    <a:lumMod val="75000"/>
                  </a:schemeClr>
                </a:solidFill>
              </a:rPr>
              <a:t>COURAGEUX, </a:t>
            </a:r>
          </a:p>
          <a:p>
            <a:pPr algn="ctr"/>
            <a:r>
              <a:rPr lang="sl-SI" dirty="0" smtClean="0">
                <a:solidFill>
                  <a:schemeClr val="tx2">
                    <a:lumMod val="75000"/>
                  </a:schemeClr>
                </a:solidFill>
              </a:rPr>
              <a:t>TENACE, </a:t>
            </a:r>
          </a:p>
          <a:p>
            <a:pPr algn="ctr"/>
            <a:r>
              <a:rPr lang="sl-SI" dirty="0" smtClean="0">
                <a:solidFill>
                  <a:schemeClr val="tx2">
                    <a:lumMod val="75000"/>
                  </a:schemeClr>
                </a:solidFill>
              </a:rPr>
              <a:t>INDÉPENDANT</a:t>
            </a:r>
            <a:endParaRPr lang="sl-SI" dirty="0">
              <a:solidFill>
                <a:schemeClr val="tx2">
                  <a:lumMod val="75000"/>
                </a:schemeClr>
              </a:solidFill>
            </a:endParaRPr>
          </a:p>
        </p:txBody>
      </p:sp>
      <p:sp>
        <p:nvSpPr>
          <p:cNvPr id="6" name="Elipsa 5"/>
          <p:cNvSpPr/>
          <p:nvPr/>
        </p:nvSpPr>
        <p:spPr>
          <a:xfrm>
            <a:off x="2627784" y="2492896"/>
            <a:ext cx="2376264" cy="6480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err="1">
                <a:solidFill>
                  <a:schemeClr val="tx2">
                    <a:lumMod val="75000"/>
                  </a:schemeClr>
                </a:solidFill>
              </a:rPr>
              <a:t>o</a:t>
            </a:r>
            <a:r>
              <a:rPr lang="sl-SI" dirty="0" err="1" smtClean="0">
                <a:solidFill>
                  <a:schemeClr val="tx2">
                    <a:lumMod val="75000"/>
                  </a:schemeClr>
                </a:solidFill>
              </a:rPr>
              <a:t>u</a:t>
            </a:r>
            <a:r>
              <a:rPr lang="sl-SI" dirty="0" smtClean="0">
                <a:solidFill>
                  <a:schemeClr val="tx2">
                    <a:lumMod val="75000"/>
                  </a:schemeClr>
                </a:solidFill>
              </a:rPr>
              <a:t> </a:t>
            </a:r>
            <a:r>
              <a:rPr lang="sl-SI" dirty="0" err="1" smtClean="0">
                <a:solidFill>
                  <a:schemeClr val="tx2">
                    <a:lumMod val="75000"/>
                  </a:schemeClr>
                </a:solidFill>
              </a:rPr>
              <a:t>peut</a:t>
            </a:r>
            <a:r>
              <a:rPr lang="sl-SI" dirty="0" smtClean="0">
                <a:solidFill>
                  <a:schemeClr val="tx2">
                    <a:lumMod val="75000"/>
                  </a:schemeClr>
                </a:solidFill>
              </a:rPr>
              <a:t>-être </a:t>
            </a:r>
            <a:r>
              <a:rPr lang="sl-SI" dirty="0" err="1" smtClean="0">
                <a:solidFill>
                  <a:schemeClr val="tx2">
                    <a:lumMod val="75000"/>
                  </a:schemeClr>
                </a:solidFill>
              </a:rPr>
              <a:t>aussi</a:t>
            </a:r>
            <a:endParaRPr lang="sl-SI" dirty="0">
              <a:solidFill>
                <a:schemeClr val="tx2">
                  <a:lumMod val="75000"/>
                </a:schemeClr>
              </a:solidFill>
            </a:endParaRPr>
          </a:p>
        </p:txBody>
      </p:sp>
      <p:sp>
        <p:nvSpPr>
          <p:cNvPr id="8" name="Oblak 7"/>
          <p:cNvSpPr/>
          <p:nvPr/>
        </p:nvSpPr>
        <p:spPr>
          <a:xfrm>
            <a:off x="539552" y="3645024"/>
            <a:ext cx="3384376" cy="1584176"/>
          </a:xfrm>
          <a:prstGeom prst="cloudCallout">
            <a:avLst>
              <a:gd name="adj1" fmla="val 18193"/>
              <a:gd name="adj2" fmla="val 6658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i="1" dirty="0" err="1">
                <a:solidFill>
                  <a:schemeClr val="tx2">
                    <a:lumMod val="75000"/>
                  </a:schemeClr>
                </a:solidFill>
              </a:rPr>
              <a:t>u</a:t>
            </a:r>
            <a:r>
              <a:rPr lang="sl-SI" i="1" dirty="0" err="1" smtClean="0">
                <a:solidFill>
                  <a:schemeClr val="tx2">
                    <a:lumMod val="75000"/>
                  </a:schemeClr>
                </a:solidFill>
              </a:rPr>
              <a:t>n</a:t>
            </a:r>
            <a:r>
              <a:rPr lang="sl-SI" i="1" dirty="0" smtClean="0">
                <a:solidFill>
                  <a:schemeClr val="tx2">
                    <a:lumMod val="75000"/>
                  </a:schemeClr>
                </a:solidFill>
              </a:rPr>
              <a:t> </a:t>
            </a:r>
            <a:r>
              <a:rPr lang="sl-SI" i="1" dirty="0" err="1" smtClean="0">
                <a:solidFill>
                  <a:schemeClr val="tx2">
                    <a:lumMod val="75000"/>
                  </a:schemeClr>
                </a:solidFill>
              </a:rPr>
              <a:t>esprit</a:t>
            </a:r>
            <a:r>
              <a:rPr lang="sl-SI" i="1" dirty="0" smtClean="0">
                <a:solidFill>
                  <a:schemeClr val="tx2">
                    <a:lumMod val="75000"/>
                  </a:schemeClr>
                </a:solidFill>
              </a:rPr>
              <a:t> </a:t>
            </a:r>
            <a:r>
              <a:rPr lang="sl-SI" i="1" dirty="0" err="1" smtClean="0">
                <a:solidFill>
                  <a:schemeClr val="tx2">
                    <a:lumMod val="75000"/>
                  </a:schemeClr>
                </a:solidFill>
              </a:rPr>
              <a:t>mâle</a:t>
            </a:r>
            <a:r>
              <a:rPr lang="sl-SI" i="1" dirty="0" smtClean="0">
                <a:solidFill>
                  <a:schemeClr val="tx2">
                    <a:lumMod val="75000"/>
                  </a:schemeClr>
                </a:solidFill>
              </a:rPr>
              <a:t>, </a:t>
            </a:r>
          </a:p>
          <a:p>
            <a:pPr algn="ctr"/>
            <a:r>
              <a:rPr lang="sl-SI" i="1" dirty="0">
                <a:solidFill>
                  <a:schemeClr val="tx2">
                    <a:lumMod val="75000"/>
                  </a:schemeClr>
                </a:solidFill>
              </a:rPr>
              <a:t>d</a:t>
            </a:r>
            <a:r>
              <a:rPr lang="sl-SI" i="1" dirty="0" smtClean="0">
                <a:solidFill>
                  <a:schemeClr val="tx2">
                    <a:lumMod val="75000"/>
                  </a:schemeClr>
                </a:solidFill>
              </a:rPr>
              <a:t>ominant, </a:t>
            </a:r>
          </a:p>
          <a:p>
            <a:pPr algn="ctr"/>
            <a:r>
              <a:rPr lang="sl-SI" i="1" dirty="0" err="1">
                <a:solidFill>
                  <a:schemeClr val="tx2">
                    <a:lumMod val="75000"/>
                  </a:schemeClr>
                </a:solidFill>
              </a:rPr>
              <a:t>a</a:t>
            </a:r>
            <a:r>
              <a:rPr lang="sl-SI" i="1" dirty="0" err="1" smtClean="0">
                <a:solidFill>
                  <a:schemeClr val="tx2">
                    <a:lumMod val="75000"/>
                  </a:schemeClr>
                </a:solidFill>
              </a:rPr>
              <a:t>rrogant</a:t>
            </a:r>
            <a:r>
              <a:rPr lang="sl-SI" i="1" dirty="0" smtClean="0">
                <a:solidFill>
                  <a:schemeClr val="tx2">
                    <a:lumMod val="75000"/>
                  </a:schemeClr>
                </a:solidFill>
              </a:rPr>
              <a:t> </a:t>
            </a:r>
          </a:p>
          <a:p>
            <a:pPr algn="ctr"/>
            <a:r>
              <a:rPr lang="sl-SI" i="1" dirty="0" err="1" smtClean="0">
                <a:solidFill>
                  <a:schemeClr val="tx2">
                    <a:lumMod val="75000"/>
                  </a:schemeClr>
                </a:solidFill>
              </a:rPr>
              <a:t>fier</a:t>
            </a:r>
            <a:endParaRPr lang="sl-SI"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0648"/>
            <a:ext cx="5410944" cy="5976664"/>
          </a:xfrm>
        </p:spPr>
        <p:txBody>
          <a:bodyPr>
            <a:normAutofit/>
          </a:bodyPr>
          <a:lstStyle/>
          <a:p>
            <a:pPr algn="r"/>
            <a:r>
              <a:rPr lang="sl-SI" sz="2000" dirty="0" smtClean="0"/>
              <a:t>* </a:t>
            </a:r>
            <a:r>
              <a:rPr lang="fr-FR" sz="2000" dirty="0" smtClean="0"/>
              <a:t>Qu'on l'</a:t>
            </a:r>
            <a:r>
              <a:rPr lang="fr-FR" sz="2000" dirty="0" smtClean="0">
                <a:hlinkClick r:id="rId3"/>
              </a:rPr>
              <a:t>imagine</a:t>
            </a:r>
            <a:r>
              <a:rPr lang="fr-FR" sz="2000" dirty="0" smtClean="0"/>
              <a:t> </a:t>
            </a:r>
            <a:r>
              <a:rPr lang="fr-FR" sz="2000" dirty="0" smtClean="0">
                <a:hlinkClick r:id="rId4"/>
              </a:rPr>
              <a:t>céleste</a:t>
            </a:r>
            <a:r>
              <a:rPr lang="fr-FR" sz="2000" dirty="0" smtClean="0"/>
              <a:t> ou </a:t>
            </a:r>
            <a:r>
              <a:rPr lang="fr-FR" sz="2000" dirty="0" smtClean="0">
                <a:hlinkClick r:id="rId5"/>
              </a:rPr>
              <a:t>terrestre</a:t>
            </a:r>
            <a:r>
              <a:rPr lang="fr-FR" sz="2000" dirty="0" smtClean="0"/>
              <a:t>, l'</a:t>
            </a:r>
            <a:r>
              <a:rPr lang="fr-FR" sz="2000" dirty="0" smtClean="0">
                <a:hlinkClick r:id="rId6"/>
              </a:rPr>
              <a:t>immortalité</a:t>
            </a:r>
            <a:r>
              <a:rPr lang="fr-FR" sz="2000" dirty="0" smtClean="0"/>
              <a:t>, quand on </a:t>
            </a:r>
            <a:r>
              <a:rPr lang="fr-FR" sz="2000" dirty="0" smtClean="0">
                <a:hlinkClick r:id="rId7"/>
              </a:rPr>
              <a:t>tient</a:t>
            </a:r>
            <a:r>
              <a:rPr lang="fr-FR" sz="2000" dirty="0" smtClean="0"/>
              <a:t> à la </a:t>
            </a:r>
            <a:r>
              <a:rPr lang="fr-FR" sz="2000" dirty="0" smtClean="0">
                <a:hlinkClick r:id="rId8"/>
              </a:rPr>
              <a:t>vie</a:t>
            </a:r>
            <a:r>
              <a:rPr lang="fr-FR" sz="2000" dirty="0" smtClean="0"/>
              <a:t>, ne </a:t>
            </a:r>
            <a:r>
              <a:rPr lang="fr-FR" sz="2000" dirty="0" smtClean="0">
                <a:hlinkClick r:id="rId9"/>
              </a:rPr>
              <a:t>console</a:t>
            </a:r>
            <a:r>
              <a:rPr lang="fr-FR" sz="2000" dirty="0" smtClean="0"/>
              <a:t> pas de la </a:t>
            </a:r>
            <a:r>
              <a:rPr lang="fr-FR" sz="2000" dirty="0" smtClean="0">
                <a:hlinkClick r:id="rId10"/>
              </a:rPr>
              <a:t>mort</a:t>
            </a:r>
            <a:r>
              <a:rPr lang="fr-FR" sz="2000" dirty="0" smtClean="0"/>
              <a:t>.</a:t>
            </a:r>
            <a:r>
              <a:rPr lang="sl-SI" sz="2000" dirty="0" smtClean="0">
                <a:solidFill>
                  <a:schemeClr val="tx2">
                    <a:lumMod val="75000"/>
                  </a:schemeClr>
                </a:solidFill>
              </a:rPr>
              <a:t/>
            </a:r>
            <a:br>
              <a:rPr lang="sl-SI" sz="2000" dirty="0" smtClean="0">
                <a:solidFill>
                  <a:schemeClr val="tx2">
                    <a:lumMod val="75000"/>
                  </a:schemeClr>
                </a:solidFill>
              </a:rPr>
            </a:br>
            <a:r>
              <a:rPr lang="sl-SI" sz="2000" u="sng" dirty="0" smtClean="0">
                <a:solidFill>
                  <a:schemeClr val="tx2">
                    <a:lumMod val="75000"/>
                  </a:schemeClr>
                </a:solidFill>
              </a:rPr>
              <a:t/>
            </a:r>
            <a:br>
              <a:rPr lang="sl-SI" sz="2000" u="sng" dirty="0" smtClean="0">
                <a:solidFill>
                  <a:schemeClr val="tx2">
                    <a:lumMod val="75000"/>
                  </a:schemeClr>
                </a:solidFill>
              </a:rPr>
            </a:br>
            <a:r>
              <a:rPr lang="sl-SI" sz="2000" dirty="0" smtClean="0">
                <a:solidFill>
                  <a:schemeClr val="tx2">
                    <a:lumMod val="75000"/>
                  </a:schemeClr>
                </a:solidFill>
              </a:rPr>
              <a:t>* </a:t>
            </a:r>
            <a:r>
              <a:rPr lang="fr-FR" sz="2000" dirty="0" smtClean="0"/>
              <a:t>Comme il est </a:t>
            </a:r>
            <a:r>
              <a:rPr lang="fr-FR" sz="2000" dirty="0" smtClean="0">
                <a:hlinkClick r:id="rId11"/>
              </a:rPr>
              <a:t>difficile</a:t>
            </a:r>
            <a:r>
              <a:rPr lang="fr-FR" sz="2000" dirty="0" smtClean="0"/>
              <a:t> pour les </a:t>
            </a:r>
            <a:r>
              <a:rPr lang="fr-FR" sz="2000" dirty="0" smtClean="0">
                <a:hlinkClick r:id="rId12"/>
              </a:rPr>
              <a:t>Américains</a:t>
            </a:r>
            <a:r>
              <a:rPr lang="fr-FR" sz="2000" dirty="0" smtClean="0"/>
              <a:t>, </a:t>
            </a:r>
            <a:r>
              <a:rPr lang="fr-FR" sz="2000" dirty="0" smtClean="0">
                <a:hlinkClick r:id="rId13"/>
              </a:rPr>
              <a:t>même</a:t>
            </a:r>
            <a:r>
              <a:rPr lang="fr-FR" sz="2000" dirty="0" smtClean="0"/>
              <a:t> les </a:t>
            </a:r>
            <a:r>
              <a:rPr lang="fr-FR" sz="2000" dirty="0" smtClean="0">
                <a:hlinkClick r:id="rId12"/>
              </a:rPr>
              <a:t>Américains</a:t>
            </a:r>
            <a:r>
              <a:rPr lang="fr-FR" sz="2000" dirty="0" smtClean="0"/>
              <a:t> de </a:t>
            </a:r>
            <a:r>
              <a:rPr lang="fr-FR" sz="2000" dirty="0" smtClean="0">
                <a:hlinkClick r:id="rId14"/>
              </a:rPr>
              <a:t>bonne</a:t>
            </a:r>
            <a:r>
              <a:rPr lang="fr-FR" sz="2000" dirty="0" smtClean="0"/>
              <a:t> </a:t>
            </a:r>
            <a:r>
              <a:rPr lang="fr-FR" sz="2000" dirty="0" smtClean="0">
                <a:hlinkClick r:id="rId15"/>
              </a:rPr>
              <a:t>volonté</a:t>
            </a:r>
            <a:r>
              <a:rPr lang="fr-FR" sz="2000" dirty="0" smtClean="0"/>
              <a:t>, de ne pas se </a:t>
            </a:r>
            <a:r>
              <a:rPr lang="fr-FR" sz="2000" dirty="0" smtClean="0">
                <a:hlinkClick r:id="rId16"/>
              </a:rPr>
              <a:t>considérer</a:t>
            </a:r>
            <a:r>
              <a:rPr lang="fr-FR" sz="2000" dirty="0" smtClean="0"/>
              <a:t> comme le </a:t>
            </a:r>
            <a:r>
              <a:rPr lang="fr-FR" sz="2000" dirty="0" smtClean="0">
                <a:hlinkClick r:id="rId17"/>
              </a:rPr>
              <a:t>centre</a:t>
            </a:r>
            <a:r>
              <a:rPr lang="fr-FR" sz="2000" dirty="0" smtClean="0"/>
              <a:t> de l'</a:t>
            </a:r>
            <a:r>
              <a:rPr lang="fr-FR" sz="2000" dirty="0" smtClean="0">
                <a:hlinkClick r:id="rId18"/>
              </a:rPr>
              <a:t>univers</a:t>
            </a:r>
            <a:r>
              <a:rPr lang="fr-FR" sz="2000" dirty="0" smtClean="0"/>
              <a:t> !</a:t>
            </a:r>
            <a:r>
              <a:rPr lang="sl-SI" sz="2000" dirty="0" smtClean="0"/>
              <a:t/>
            </a:r>
            <a:br>
              <a:rPr lang="sl-SI" sz="2000" dirty="0" smtClean="0"/>
            </a:br>
            <a:r>
              <a:rPr lang="sl-SI" sz="2000" dirty="0"/>
              <a:t/>
            </a:r>
            <a:br>
              <a:rPr lang="sl-SI" sz="2000" dirty="0"/>
            </a:br>
            <a:r>
              <a:rPr lang="sl-SI" sz="2000" dirty="0" smtClean="0"/>
              <a:t>* </a:t>
            </a:r>
            <a:r>
              <a:rPr lang="fr-FR" sz="2000" dirty="0" smtClean="0">
                <a:hlinkClick r:id="rId19"/>
              </a:rPr>
              <a:t>Personne</a:t>
            </a:r>
            <a:r>
              <a:rPr lang="fr-FR" sz="2000" dirty="0" smtClean="0"/>
              <a:t> n'est plus </a:t>
            </a:r>
            <a:r>
              <a:rPr lang="fr-FR" sz="2000" dirty="0" smtClean="0">
                <a:hlinkClick r:id="rId20"/>
              </a:rPr>
              <a:t>arrogant</a:t>
            </a:r>
            <a:r>
              <a:rPr lang="fr-FR" sz="2000" dirty="0" smtClean="0"/>
              <a:t> </a:t>
            </a:r>
            <a:r>
              <a:rPr lang="fr-FR" sz="2000" dirty="0" smtClean="0">
                <a:hlinkClick r:id="rId21"/>
              </a:rPr>
              <a:t>envers</a:t>
            </a:r>
            <a:r>
              <a:rPr lang="fr-FR" sz="2000" dirty="0" smtClean="0"/>
              <a:t> les </a:t>
            </a:r>
            <a:r>
              <a:rPr lang="fr-FR" sz="2000" dirty="0" smtClean="0">
                <a:hlinkClick r:id="rId22"/>
              </a:rPr>
              <a:t>femmes</a:t>
            </a:r>
            <a:r>
              <a:rPr lang="fr-FR" sz="2000" dirty="0" smtClean="0"/>
              <a:t>, plus </a:t>
            </a:r>
            <a:r>
              <a:rPr lang="fr-FR" sz="2000" dirty="0" smtClean="0">
                <a:hlinkClick r:id="rId23"/>
              </a:rPr>
              <a:t>agressif</a:t>
            </a:r>
            <a:r>
              <a:rPr lang="fr-FR" sz="2000" dirty="0" smtClean="0"/>
              <a:t> ou </a:t>
            </a:r>
            <a:r>
              <a:rPr lang="fr-FR" sz="2000" dirty="0" smtClean="0">
                <a:hlinkClick r:id="rId24"/>
              </a:rPr>
              <a:t>méprisant</a:t>
            </a:r>
            <a:r>
              <a:rPr lang="fr-FR" sz="2000" dirty="0" smtClean="0"/>
              <a:t>, qu'un </a:t>
            </a:r>
            <a:r>
              <a:rPr lang="fr-FR" sz="2000" dirty="0" smtClean="0">
                <a:hlinkClick r:id="rId25"/>
              </a:rPr>
              <a:t>homme</a:t>
            </a:r>
            <a:r>
              <a:rPr lang="fr-FR" sz="2000" dirty="0" smtClean="0"/>
              <a:t> </a:t>
            </a:r>
            <a:r>
              <a:rPr lang="fr-FR" sz="2000" dirty="0" smtClean="0">
                <a:hlinkClick r:id="rId26"/>
              </a:rPr>
              <a:t>inquiet</a:t>
            </a:r>
            <a:r>
              <a:rPr lang="fr-FR" sz="2000" dirty="0" smtClean="0"/>
              <a:t> pour sa </a:t>
            </a:r>
            <a:r>
              <a:rPr lang="fr-FR" sz="2000" dirty="0" smtClean="0">
                <a:hlinkClick r:id="rId27"/>
              </a:rPr>
              <a:t>virilité</a:t>
            </a:r>
            <a:r>
              <a:rPr lang="fr-FR" sz="2000" dirty="0" smtClean="0"/>
              <a:t>.</a:t>
            </a:r>
            <a:r>
              <a:rPr lang="sl-SI" sz="2000" dirty="0" smtClean="0"/>
              <a:t> 	</a:t>
            </a:r>
            <a:r>
              <a:rPr lang="sl-SI" sz="2000" dirty="0" err="1" smtClean="0"/>
              <a:t>Extrait</a:t>
            </a:r>
            <a:r>
              <a:rPr lang="sl-SI" sz="2000" dirty="0" smtClean="0"/>
              <a:t>  de </a:t>
            </a:r>
            <a:r>
              <a:rPr lang="sl-SI" sz="2000" i="1" dirty="0" smtClean="0"/>
              <a:t>“Le </a:t>
            </a:r>
            <a:r>
              <a:rPr lang="sl-SI" sz="2000" i="1" dirty="0" err="1" smtClean="0"/>
              <a:t>Deuxieme</a:t>
            </a:r>
            <a:r>
              <a:rPr lang="sl-SI" sz="2000" i="1" dirty="0" smtClean="0"/>
              <a:t> </a:t>
            </a:r>
            <a:r>
              <a:rPr lang="sl-SI" sz="2000" i="1" dirty="0" err="1" smtClean="0"/>
              <a:t>Sexe</a:t>
            </a:r>
            <a:r>
              <a:rPr lang="sl-SI" sz="2000" i="1" dirty="0" smtClean="0"/>
              <a:t>”</a:t>
            </a:r>
            <a:br>
              <a:rPr lang="sl-SI" sz="2000" i="1" dirty="0" smtClean="0"/>
            </a:br>
            <a:r>
              <a:rPr lang="sl-SI" sz="2000" i="1" dirty="0"/>
              <a:t/>
            </a:r>
            <a:br>
              <a:rPr lang="sl-SI" sz="2000" i="1" dirty="0"/>
            </a:br>
            <a:r>
              <a:rPr lang="sl-SI" sz="2000" i="1" dirty="0" smtClean="0"/>
              <a:t>* </a:t>
            </a:r>
            <a:r>
              <a:rPr lang="fr-FR" sz="2000" dirty="0" smtClean="0"/>
              <a:t>La </a:t>
            </a:r>
            <a:r>
              <a:rPr lang="fr-FR" sz="2000" dirty="0" smtClean="0">
                <a:hlinkClick r:id="rId28"/>
              </a:rPr>
              <a:t>parole</a:t>
            </a:r>
            <a:r>
              <a:rPr lang="fr-FR" sz="2000" dirty="0" smtClean="0"/>
              <a:t> ne </a:t>
            </a:r>
            <a:r>
              <a:rPr lang="fr-FR" sz="2000" dirty="0" smtClean="0">
                <a:hlinkClick r:id="rId29"/>
              </a:rPr>
              <a:t>représente</a:t>
            </a:r>
            <a:r>
              <a:rPr lang="fr-FR" sz="2000" dirty="0" smtClean="0"/>
              <a:t> </a:t>
            </a:r>
            <a:r>
              <a:rPr lang="fr-FR" sz="2000" dirty="0" smtClean="0">
                <a:hlinkClick r:id="rId30"/>
              </a:rPr>
              <a:t>parfois</a:t>
            </a:r>
            <a:r>
              <a:rPr lang="fr-FR" sz="2000" dirty="0" smtClean="0"/>
              <a:t> qu'une </a:t>
            </a:r>
            <a:r>
              <a:rPr lang="fr-FR" sz="2000" dirty="0" smtClean="0">
                <a:hlinkClick r:id="rId31"/>
              </a:rPr>
              <a:t>manière</a:t>
            </a:r>
            <a:r>
              <a:rPr lang="fr-FR" sz="2000" dirty="0" smtClean="0"/>
              <a:t>, plus </a:t>
            </a:r>
            <a:r>
              <a:rPr lang="fr-FR" sz="2000" dirty="0" smtClean="0">
                <a:hlinkClick r:id="rId32"/>
              </a:rPr>
              <a:t>adroite</a:t>
            </a:r>
            <a:r>
              <a:rPr lang="fr-FR" sz="2000" dirty="0" smtClean="0"/>
              <a:t> que le </a:t>
            </a:r>
            <a:r>
              <a:rPr lang="fr-FR" sz="2000" dirty="0" smtClean="0">
                <a:hlinkClick r:id="rId33"/>
              </a:rPr>
              <a:t>silence</a:t>
            </a:r>
            <a:r>
              <a:rPr lang="fr-FR" sz="2000" dirty="0" smtClean="0"/>
              <a:t>, de se </a:t>
            </a:r>
            <a:r>
              <a:rPr lang="fr-FR" sz="2000" dirty="0" smtClean="0">
                <a:hlinkClick r:id="rId34"/>
              </a:rPr>
              <a:t>taire</a:t>
            </a:r>
            <a:r>
              <a:rPr lang="fr-FR" sz="2000" dirty="0" smtClean="0"/>
              <a:t>. </a:t>
            </a:r>
            <a:r>
              <a:rPr lang="sl-SI" sz="2000" dirty="0" smtClean="0"/>
              <a:t> </a:t>
            </a:r>
            <a:r>
              <a:rPr lang="sl-SI" sz="2000" dirty="0" smtClean="0"/>
              <a:t/>
            </a:r>
            <a:br>
              <a:rPr lang="sl-SI" sz="2000" dirty="0" smtClean="0"/>
            </a:br>
            <a:r>
              <a:rPr lang="sl-SI" sz="2000" dirty="0" err="1" smtClean="0"/>
              <a:t>Extrait</a:t>
            </a:r>
            <a:r>
              <a:rPr lang="sl-SI" sz="2000" dirty="0" smtClean="0"/>
              <a:t> </a:t>
            </a:r>
            <a:r>
              <a:rPr lang="sl-SI" sz="2000" dirty="0" smtClean="0"/>
              <a:t>de </a:t>
            </a:r>
            <a:r>
              <a:rPr lang="sl-SI" sz="2000" i="1" dirty="0" smtClean="0"/>
              <a:t>“La </a:t>
            </a:r>
            <a:r>
              <a:rPr lang="sl-SI" sz="2000" i="1" dirty="0" err="1"/>
              <a:t>f</a:t>
            </a:r>
            <a:r>
              <a:rPr lang="sl-SI" sz="2000" i="1" dirty="0" err="1" smtClean="0"/>
              <a:t>orce</a:t>
            </a:r>
            <a:r>
              <a:rPr lang="sl-SI" sz="2000" i="1" dirty="0" smtClean="0"/>
              <a:t> de l’</a:t>
            </a:r>
            <a:r>
              <a:rPr lang="sl-SI" sz="2000" i="1" dirty="0" err="1" smtClean="0"/>
              <a:t>âge</a:t>
            </a:r>
            <a:r>
              <a:rPr lang="sl-SI" sz="2000" i="1" dirty="0" smtClean="0"/>
              <a:t>”</a:t>
            </a:r>
            <a:br>
              <a:rPr lang="sl-SI" sz="2000" i="1" dirty="0" smtClean="0"/>
            </a:br>
            <a:r>
              <a:rPr lang="sl-SI" sz="2000" i="1" dirty="0"/>
              <a:t/>
            </a:r>
            <a:br>
              <a:rPr lang="sl-SI" sz="2000" i="1" dirty="0"/>
            </a:br>
            <a:r>
              <a:rPr lang="sl-SI" sz="2000" i="1" dirty="0" smtClean="0"/>
              <a:t>Simone de BEAUVOIR</a:t>
            </a:r>
            <a:br>
              <a:rPr lang="sl-SI" sz="2000" i="1" dirty="0" smtClean="0"/>
            </a:br>
            <a:r>
              <a:rPr lang="sl-SI" sz="2000" i="1" dirty="0"/>
              <a:t/>
            </a:r>
            <a:br>
              <a:rPr lang="sl-SI" sz="2000" i="1" dirty="0"/>
            </a:br>
            <a:endParaRPr lang="sl-SI" sz="2000" i="1" u="sng" dirty="0">
              <a:solidFill>
                <a:schemeClr val="tx2">
                  <a:lumMod val="75000"/>
                </a:schemeClr>
              </a:solidFill>
            </a:endParaRPr>
          </a:p>
        </p:txBody>
      </p:sp>
      <p:pic>
        <p:nvPicPr>
          <p:cNvPr id="20483" name="Picture 3"/>
          <p:cNvPicPr>
            <a:picLocks noGrp="1" noChangeAspect="1" noChangeArrowheads="1"/>
          </p:cNvPicPr>
          <p:nvPr>
            <p:ph idx="1"/>
          </p:nvPr>
        </p:nvPicPr>
        <p:blipFill>
          <a:blip r:embed="rId35" cstate="print"/>
          <a:srcRect/>
          <a:stretch>
            <a:fillRect/>
          </a:stretch>
        </p:blipFill>
        <p:spPr bwMode="auto">
          <a:xfrm>
            <a:off x="6372200" y="2708920"/>
            <a:ext cx="2458591" cy="3668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285</Words>
  <Application>Microsoft Office PowerPoint</Application>
  <PresentationFormat>Diaprojekcija na zaslonu (4:3)</PresentationFormat>
  <Paragraphs>74</Paragraphs>
  <Slides>14</Slides>
  <Notes>9</Notes>
  <HiddenSlides>0</HiddenSlides>
  <MMClips>0</MMClips>
  <ScaleCrop>false</ScaleCrop>
  <HeadingPairs>
    <vt:vector size="4" baseType="variant">
      <vt:variant>
        <vt:lpstr>Tema</vt:lpstr>
      </vt:variant>
      <vt:variant>
        <vt:i4>1</vt:i4>
      </vt:variant>
      <vt:variant>
        <vt:lpstr>Naslovi diapozitivov</vt:lpstr>
      </vt:variant>
      <vt:variant>
        <vt:i4>14</vt:i4>
      </vt:variant>
    </vt:vector>
  </HeadingPairs>
  <TitlesOfParts>
    <vt:vector size="15" baseType="lpstr">
      <vt:lpstr>Officeova tema</vt:lpstr>
      <vt:lpstr>         </vt:lpstr>
      <vt:lpstr>PowerPointova predstavitev</vt:lpstr>
      <vt:lpstr>PowerPointova predstavitev</vt:lpstr>
      <vt:lpstr>PowerPointova predstavitev</vt:lpstr>
      <vt:lpstr>Henri-Antoine Grouès dit  l’ Abbé Pierre     “Vivre, c’est apprendre à aimer.” - s’engage dans la résistance pour aider les juifs, - après la guerre, devient député de Meurthe-et-Moselle - en 1949 : crée l’association “les compagnons d’Emmaus” - hiver 1954 : très rude hiver, il lance un appel à la radio pour les sans-logis </vt:lpstr>
      <vt:lpstr>PowerPointova predstavitev</vt:lpstr>
      <vt:lpstr>PowerPointova predstavitev</vt:lpstr>
      <vt:lpstr>PowerPointova predstavitev</vt:lpstr>
      <vt:lpstr>* Qu'on l'imagine céleste ou terrestre, l'immortalité, quand on tient à la vie, ne console pas de la mort.  * Comme il est difficile pour les Américains, même les Américains de bonne volonté, de ne pas se considérer comme le centre de l'univers !  * Personne n'est plus arrogant envers les femmes, plus agressif ou méprisant, qu'un homme inquiet pour sa virilité.  Extrait  de “Le Deuxieme Sexe”  * La parole ne représente parfois qu'une manière, plus adroite que le silence, de se taire.   Extrait de “La force de l’âge”  Simone de BEAUVOIR  </vt:lpstr>
      <vt:lpstr>PowerPointova predstavitev</vt:lpstr>
      <vt:lpstr>PowerPointova predstavitev</vt:lpstr>
      <vt:lpstr>PowerPointova predstavitev</vt:lpstr>
      <vt:lpstr>PowerPointova predstavitev</vt:lpstr>
      <vt:lpstr>1. C’est une boisson qui petille, on peut en boire autant qu’on veut même si on conduit. 2. Si vous vous sentez fatigué (e), vers une heure du matin,  c’est ce qu’il vous faut. 3. Il a été champion, mais maintenant c’est plutôt le reggae qui l’intéresse. 4. Ce monsieur a défendu la cause des pauvres toute sa vie. 5. On le trouve au sommet des clochers ou sur les maillots des sportifs nationaux. 6. On entonne ce chant dans les grandes occasions pour célébrer l’unité de la nation. 7. Avec lui, les distances n’ont plus d’importance. 8. C’est dans l’une ou l’autre que de nombreux ministres ou grands patrons d’entreprise ont probablement étudié. 9. Le meilleur film y gagne chaque année une Palme d’or. 10. Elle a fait avancer la cause des femmes en montrant qu’elles subissent toutes sortes de discriminations. 11. Si vous voulez faire des économies, faites-le vous même.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Uporabnik</dc:creator>
  <cp:lastModifiedBy>Profesor</cp:lastModifiedBy>
  <cp:revision>36</cp:revision>
  <dcterms:created xsi:type="dcterms:W3CDTF">2010-11-09T09:33:42Z</dcterms:created>
  <dcterms:modified xsi:type="dcterms:W3CDTF">2015-05-04T12:36:49Z</dcterms:modified>
</cp:coreProperties>
</file>